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5143500" type="screen16x9"/>
  <p:notesSz cx="6858000" cy="9144000"/>
  <p:embeddedFontLst>
    <p:embeddedFont>
      <p:font typeface="Roboto" panose="02000000000000000000" pitchFamily="2"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33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A9E9823-A7F1-445C-AA29-DD9C244134A0}">
  <a:tblStyle styleId="{CA9E9823-A7F1-445C-AA29-DD9C244134A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940" y="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4.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6b97bbc7b1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6b97bbc7b1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26b97bbc7b1_0_1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26b97bbc7b1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129c537bcf8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129c537bcf8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26b97bbc7b1_0_1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26b97bbc7b1_0_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26b97bbc7b1_0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26b97bbc7b1_0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129c537bcf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129c537bcf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26b97bbc7b1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26b97bbc7b1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12599192e7e_0_1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12599192e7e_0_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26b97bbc7b1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26b97bbc7b1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26b97bbc7b1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26b97bbc7b1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251e98465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1251e98465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2c430ae0e1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2c430ae0e1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2c430ae0e1a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2c430ae0e1a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2599192e7e_0_1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12599192e7e_0_1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26b97bbc7b1_0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26b97bbc7b1_0_1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6b97bbc7b1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26b97bbc7b1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129c537bcf8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129c537bcf8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1220fdc9e31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1220fdc9e31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6b97bbc7b1_0_9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26b97bbc7b1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26b97bbc7b1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26b97bbc7b1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 name="Google Shape;76;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0"/>
              </a:spcBef>
              <a:spcAft>
                <a:spcPts val="0"/>
              </a:spcAft>
              <a:buClr>
                <a:schemeClr val="lt1"/>
              </a:buClr>
              <a:buSzPts val="1400"/>
              <a:buChar char="○"/>
              <a:defRPr>
                <a:solidFill>
                  <a:schemeClr val="lt1"/>
                </a:solidFill>
              </a:defRPr>
            </a:lvl2pPr>
            <a:lvl3pPr marL="1371600" lvl="2" indent="-317500" algn="ctr">
              <a:spcBef>
                <a:spcPts val="0"/>
              </a:spcBef>
              <a:spcAft>
                <a:spcPts val="0"/>
              </a:spcAft>
              <a:buClr>
                <a:schemeClr val="lt1"/>
              </a:buClr>
              <a:buSzPts val="1400"/>
              <a:buChar char="■"/>
              <a:defRPr>
                <a:solidFill>
                  <a:schemeClr val="lt1"/>
                </a:solidFill>
              </a:defRPr>
            </a:lvl3pPr>
            <a:lvl4pPr marL="1828800" lvl="3" indent="-317500" algn="ctr">
              <a:spcBef>
                <a:spcPts val="0"/>
              </a:spcBef>
              <a:spcAft>
                <a:spcPts val="0"/>
              </a:spcAft>
              <a:buClr>
                <a:schemeClr val="lt1"/>
              </a:buClr>
              <a:buSzPts val="1400"/>
              <a:buChar char="●"/>
              <a:defRPr>
                <a:solidFill>
                  <a:schemeClr val="lt1"/>
                </a:solidFill>
              </a:defRPr>
            </a:lvl4pPr>
            <a:lvl5pPr marL="2286000" lvl="4" indent="-317500" algn="ctr">
              <a:spcBef>
                <a:spcPts val="0"/>
              </a:spcBef>
              <a:spcAft>
                <a:spcPts val="0"/>
              </a:spcAft>
              <a:buClr>
                <a:schemeClr val="lt1"/>
              </a:buClr>
              <a:buSzPts val="1400"/>
              <a:buChar char="○"/>
              <a:defRPr>
                <a:solidFill>
                  <a:schemeClr val="lt1"/>
                </a:solidFill>
              </a:defRPr>
            </a:lvl5pPr>
            <a:lvl6pPr marL="2743200" lvl="5" indent="-317500" algn="ctr">
              <a:spcBef>
                <a:spcPts val="0"/>
              </a:spcBef>
              <a:spcAft>
                <a:spcPts val="0"/>
              </a:spcAft>
              <a:buClr>
                <a:schemeClr val="lt1"/>
              </a:buClr>
              <a:buSzPts val="1400"/>
              <a:buChar char="■"/>
              <a:defRPr>
                <a:solidFill>
                  <a:schemeClr val="lt1"/>
                </a:solidFill>
              </a:defRPr>
            </a:lvl6pPr>
            <a:lvl7pPr marL="3200400" lvl="6" indent="-317500" algn="ctr">
              <a:spcBef>
                <a:spcPts val="0"/>
              </a:spcBef>
              <a:spcAft>
                <a:spcPts val="0"/>
              </a:spcAft>
              <a:buClr>
                <a:schemeClr val="lt1"/>
              </a:buClr>
              <a:buSzPts val="1400"/>
              <a:buChar char="●"/>
              <a:defRPr>
                <a:solidFill>
                  <a:schemeClr val="lt1"/>
                </a:solidFill>
              </a:defRPr>
            </a:lvl7pPr>
            <a:lvl8pPr marL="3657600" lvl="7" indent="-317500" algn="ctr">
              <a:spcBef>
                <a:spcPts val="0"/>
              </a:spcBef>
              <a:spcAft>
                <a:spcPts val="0"/>
              </a:spcAft>
              <a:buClr>
                <a:schemeClr val="lt1"/>
              </a:buClr>
              <a:buSzPts val="1400"/>
              <a:buChar char="○"/>
              <a:defRPr>
                <a:solidFill>
                  <a:schemeClr val="lt1"/>
                </a:solidFill>
              </a:defRPr>
            </a:lvl8pPr>
            <a:lvl9pPr marL="4114800" lvl="8" indent="-317500" algn="ctr">
              <a:spcBef>
                <a:spcPts val="0"/>
              </a:spcBef>
              <a:spcAft>
                <a:spcPts val="0"/>
              </a:spcAft>
              <a:buClr>
                <a:schemeClr val="lt1"/>
              </a:buClr>
              <a:buSzPts val="1400"/>
              <a:buChar char="■"/>
              <a:defRPr>
                <a:solidFill>
                  <a:schemeClr val="lt1"/>
                </a:solidFill>
              </a:defRPr>
            </a:lvl9pPr>
          </a:lstStyle>
          <a:p>
            <a:endParaRPr/>
          </a:p>
        </p:txBody>
      </p:sp>
      <p:sp>
        <p:nvSpPr>
          <p:cNvPr id="78" name="Google Shape;78;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9"/>
        <p:cNvGrpSpPr/>
        <p:nvPr/>
      </p:nvGrpSpPr>
      <p:grpSpPr>
        <a:xfrm>
          <a:off x="0" y="0"/>
          <a:ext cx="0" cy="0"/>
          <a:chOff x="0" y="0"/>
          <a:chExt cx="0" cy="0"/>
        </a:xfrm>
      </p:grpSpPr>
      <p:sp>
        <p:nvSpPr>
          <p:cNvPr id="80" name="Google Shape;80;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4"/>
            <p:cNvSpPr/>
            <p:nvPr/>
          </p:nvSpPr>
          <p:spPr>
            <a:xfrm>
              <a:off x="7170274" y="3903669"/>
              <a:ext cx="989100" cy="987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6" name="Google Shape;36;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37" name="Google Shape;37;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0" name="Google Shape;40;p5"/>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1" name="Google Shape;41;p5"/>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2" name="Google Shape;42;p5"/>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5" name="Google Shape;45;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8" name="Google Shape;48;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9" name="Google Shape;49;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 name="Google Shape;57;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58" name="Google Shape;58;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1" name="Google Shape;6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62" name="Google Shape;62;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63" name="Google Shape;63;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64" name="Google Shape;6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65" name="Google Shape;65;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6"/>
        <p:cNvGrpSpPr/>
        <p:nvPr/>
      </p:nvGrpSpPr>
      <p:grpSpPr>
        <a:xfrm>
          <a:off x="0" y="0"/>
          <a:ext cx="0" cy="0"/>
          <a:chOff x="0" y="0"/>
          <a:chExt cx="0" cy="0"/>
        </a:xfrm>
      </p:grpSpPr>
      <p:sp>
        <p:nvSpPr>
          <p:cNvPr id="67" name="Google Shape;67;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68" name="Google Shape;68;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biblestudytools.com/msg/1-samuel/18-15.html"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hyperlink" Target="https://www.biblestudytools.com/msg/1-samuel/18-16.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3"/>
          <p:cNvSpPr txBox="1">
            <a:spLocks noGrp="1"/>
          </p:cNvSpPr>
          <p:nvPr>
            <p:ph type="ctrTitle"/>
          </p:nvPr>
        </p:nvSpPr>
        <p:spPr>
          <a:xfrm>
            <a:off x="598100" y="1060027"/>
            <a:ext cx="8222100" cy="15540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sz="4400" b="1"/>
              <a:t>How Do I Raise Up Next Gen Leaders In Worship?</a:t>
            </a:r>
            <a:endParaRPr sz="4400" b="1"/>
          </a:p>
        </p:txBody>
      </p:sp>
      <p:sp>
        <p:nvSpPr>
          <p:cNvPr id="86" name="Google Shape;86;p13"/>
          <p:cNvSpPr txBox="1"/>
          <p:nvPr/>
        </p:nvSpPr>
        <p:spPr>
          <a:xfrm>
            <a:off x="1636050" y="3502950"/>
            <a:ext cx="6331200" cy="1723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b="1">
                <a:solidFill>
                  <a:schemeClr val="dk1"/>
                </a:solidFill>
                <a:latin typeface="Calibri"/>
                <a:ea typeface="Calibri"/>
                <a:cs typeface="Calibri"/>
                <a:sym typeface="Calibri"/>
              </a:rPr>
              <a:t>WORSHIP BREAKOUT SESSION</a:t>
            </a:r>
            <a:endParaRPr sz="2400" b="1">
              <a:solidFill>
                <a:schemeClr val="dk1"/>
              </a:solidFill>
              <a:latin typeface="Calibri"/>
              <a:ea typeface="Calibri"/>
              <a:cs typeface="Calibri"/>
              <a:sym typeface="Calibri"/>
            </a:endParaRPr>
          </a:p>
          <a:p>
            <a:pPr marL="0" lvl="0" indent="0" algn="ctr" rtl="0">
              <a:spcBef>
                <a:spcPts val="0"/>
              </a:spcBef>
              <a:spcAft>
                <a:spcPts val="0"/>
              </a:spcAft>
              <a:buNone/>
            </a:pPr>
            <a:r>
              <a:rPr lang="en" sz="2400" b="1">
                <a:solidFill>
                  <a:schemeClr val="dk1"/>
                </a:solidFill>
                <a:latin typeface="Calibri"/>
                <a:ea typeface="Calibri"/>
                <a:cs typeface="Calibri"/>
                <a:sym typeface="Calibri"/>
              </a:rPr>
              <a:t>Julie Ely</a:t>
            </a:r>
            <a:endParaRPr sz="2400" b="1">
              <a:solidFill>
                <a:schemeClr val="dk1"/>
              </a:solidFill>
              <a:latin typeface="Calibri"/>
              <a:ea typeface="Calibri"/>
              <a:cs typeface="Calibri"/>
              <a:sym typeface="Calibri"/>
            </a:endParaRPr>
          </a:p>
          <a:p>
            <a:pPr marL="0" lvl="0" indent="0" algn="l" rtl="0">
              <a:spcBef>
                <a:spcPts val="0"/>
              </a:spcBef>
              <a:spcAft>
                <a:spcPts val="0"/>
              </a:spcAft>
              <a:buNone/>
            </a:pPr>
            <a:endParaRPr sz="2000" b="1">
              <a:solidFill>
                <a:schemeClr val="dk1"/>
              </a:solidFill>
              <a:latin typeface="Calibri"/>
              <a:ea typeface="Calibri"/>
              <a:cs typeface="Calibri"/>
              <a:sym typeface="Calibri"/>
            </a:endParaRPr>
          </a:p>
          <a:p>
            <a:pPr marL="0" lvl="0" indent="0" algn="ctr" rtl="0">
              <a:spcBef>
                <a:spcPts val="0"/>
              </a:spcBef>
              <a:spcAft>
                <a:spcPts val="0"/>
              </a:spcAft>
              <a:buNone/>
            </a:pPr>
            <a:r>
              <a:rPr lang="en" sz="2000" b="1">
                <a:solidFill>
                  <a:schemeClr val="dk1"/>
                </a:solidFill>
                <a:latin typeface="Calibri"/>
                <a:ea typeface="Calibri"/>
                <a:cs typeface="Calibri"/>
                <a:sym typeface="Calibri"/>
              </a:rPr>
              <a:t>Dickson, TN</a:t>
            </a:r>
            <a:endParaRPr sz="2000" b="1">
              <a:solidFill>
                <a:schemeClr val="dk1"/>
              </a:solidFill>
              <a:latin typeface="Calibri"/>
              <a:ea typeface="Calibri"/>
              <a:cs typeface="Calibri"/>
              <a:sym typeface="Calibri"/>
            </a:endParaRPr>
          </a:p>
          <a:p>
            <a:pPr marL="0" lvl="0" indent="0" algn="ctr" rtl="0">
              <a:spcBef>
                <a:spcPts val="0"/>
              </a:spcBef>
              <a:spcAft>
                <a:spcPts val="800"/>
              </a:spcAft>
              <a:buNone/>
            </a:pPr>
            <a:r>
              <a:rPr lang="en" sz="1200" b="1">
                <a:solidFill>
                  <a:schemeClr val="dk1"/>
                </a:solidFill>
                <a:latin typeface="Calibri"/>
                <a:ea typeface="Calibri"/>
                <a:cs typeface="Calibri"/>
                <a:sym typeface="Calibri"/>
              </a:rPr>
              <a:t>May 17, 2022</a:t>
            </a:r>
            <a:endParaRPr sz="1200" b="1">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31"/>
        <p:cNvGrpSpPr/>
        <p:nvPr/>
      </p:nvGrpSpPr>
      <p:grpSpPr>
        <a:xfrm>
          <a:off x="0" y="0"/>
          <a:ext cx="0" cy="0"/>
          <a:chOff x="0" y="0"/>
          <a:chExt cx="0" cy="0"/>
        </a:xfrm>
      </p:grpSpPr>
      <p:sp>
        <p:nvSpPr>
          <p:cNvPr id="132" name="Google Shape;132;p22"/>
          <p:cNvSpPr txBox="1"/>
          <p:nvPr/>
        </p:nvSpPr>
        <p:spPr>
          <a:xfrm>
            <a:off x="413725" y="479550"/>
            <a:ext cx="8331300" cy="1708130"/>
          </a:xfrm>
          <a:prstGeom prst="rect">
            <a:avLst/>
          </a:prstGeom>
          <a:noFill/>
          <a:ln>
            <a:noFill/>
          </a:ln>
        </p:spPr>
        <p:txBody>
          <a:bodyPr spcFirstLastPara="1" wrap="square" lIns="91425" tIns="91425" rIns="91425" bIns="91425" anchor="t" anchorCtr="0">
            <a:spAutoFit/>
          </a:bodyPr>
          <a:lstStyle/>
          <a:p>
            <a:pPr marL="457200" lvl="0" indent="0" algn="ctr" rtl="0">
              <a:lnSpc>
                <a:spcPct val="150000"/>
              </a:lnSpc>
              <a:spcBef>
                <a:spcPts val="0"/>
              </a:spcBef>
              <a:spcAft>
                <a:spcPts val="0"/>
              </a:spcAft>
              <a:buNone/>
            </a:pPr>
            <a:r>
              <a:rPr lang="en" sz="3600" b="1" dirty="0">
                <a:solidFill>
                  <a:schemeClr val="lt1"/>
                </a:solidFill>
              </a:rPr>
              <a:t>2. MAKE ROOM</a:t>
            </a:r>
            <a:endParaRPr sz="3600" b="1" dirty="0">
              <a:solidFill>
                <a:schemeClr val="lt1"/>
              </a:solidFill>
            </a:endParaRPr>
          </a:p>
          <a:p>
            <a:pPr marL="0" lvl="0" indent="0" algn="l" rtl="0">
              <a:lnSpc>
                <a:spcPct val="150000"/>
              </a:lnSpc>
              <a:spcBef>
                <a:spcPts val="0"/>
              </a:spcBef>
              <a:spcAft>
                <a:spcPts val="0"/>
              </a:spcAft>
              <a:buNone/>
            </a:pPr>
            <a:r>
              <a:rPr lang="en" sz="3000" b="1" dirty="0">
                <a:solidFill>
                  <a:schemeClr val="lt1"/>
                </a:solidFill>
              </a:rPr>
              <a:t>There is no room for jealousy!</a:t>
            </a:r>
            <a:endParaRPr sz="3000" b="1" dirty="0">
              <a:solidFill>
                <a:schemeClr val="l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36"/>
        <p:cNvGrpSpPr/>
        <p:nvPr/>
      </p:nvGrpSpPr>
      <p:grpSpPr>
        <a:xfrm>
          <a:off x="0" y="0"/>
          <a:ext cx="0" cy="0"/>
          <a:chOff x="0" y="0"/>
          <a:chExt cx="0" cy="0"/>
        </a:xfrm>
      </p:grpSpPr>
      <p:sp>
        <p:nvSpPr>
          <p:cNvPr id="137" name="Google Shape;137;p23"/>
          <p:cNvSpPr txBox="1"/>
          <p:nvPr/>
        </p:nvSpPr>
        <p:spPr>
          <a:xfrm>
            <a:off x="413725" y="479550"/>
            <a:ext cx="8331300" cy="4888231"/>
          </a:xfrm>
          <a:prstGeom prst="rect">
            <a:avLst/>
          </a:prstGeom>
          <a:noFill/>
          <a:ln>
            <a:noFill/>
          </a:ln>
        </p:spPr>
        <p:txBody>
          <a:bodyPr spcFirstLastPara="1" wrap="square" lIns="91425" tIns="91425" rIns="91425" bIns="91425" anchor="t" anchorCtr="0">
            <a:spAutoFit/>
          </a:bodyPr>
          <a:lstStyle/>
          <a:p>
            <a:pPr marL="457200" lvl="0" indent="0" algn="ctr" rtl="0">
              <a:lnSpc>
                <a:spcPct val="150000"/>
              </a:lnSpc>
              <a:spcBef>
                <a:spcPts val="0"/>
              </a:spcBef>
              <a:spcAft>
                <a:spcPts val="0"/>
              </a:spcAft>
              <a:buNone/>
            </a:pPr>
            <a:r>
              <a:rPr lang="en" sz="3600" b="1" dirty="0">
                <a:solidFill>
                  <a:schemeClr val="lt1"/>
                </a:solidFill>
              </a:rPr>
              <a:t>I SAMUEL 18:15-16</a:t>
            </a:r>
            <a:endParaRPr sz="3600" b="1" dirty="0">
              <a:solidFill>
                <a:schemeClr val="lt1"/>
              </a:solidFill>
            </a:endParaRPr>
          </a:p>
          <a:p>
            <a:pPr marL="0" lvl="0" indent="0" algn="l" rtl="0">
              <a:lnSpc>
                <a:spcPct val="115000"/>
              </a:lnSpc>
              <a:spcBef>
                <a:spcPts val="0"/>
              </a:spcBef>
              <a:spcAft>
                <a:spcPts val="0"/>
              </a:spcAft>
              <a:buNone/>
            </a:pPr>
            <a:r>
              <a:rPr lang="en" sz="2850" b="1" u="sng" dirty="0">
                <a:solidFill>
                  <a:srgbClr val="F3F4F6"/>
                </a:solidFill>
                <a:latin typeface="Roboto"/>
                <a:ea typeface="Roboto"/>
                <a:cs typeface="Roboto"/>
                <a:sym typeface="Roboto"/>
                <a:hlinkClick r:id="rId3">
                  <a:extLst>
                    <a:ext uri="{A12FA001-AC4F-418D-AE19-62706E023703}">
                      <ahyp:hlinkClr xmlns:ahyp="http://schemas.microsoft.com/office/drawing/2018/hyperlinkcolor" val="tx"/>
                    </a:ext>
                  </a:extLst>
                </a:hlinkClick>
              </a:rPr>
              <a:t>15 </a:t>
            </a:r>
            <a:r>
              <a:rPr lang="en" sz="2850" dirty="0">
                <a:solidFill>
                  <a:srgbClr val="F3F4F6"/>
                </a:solidFill>
                <a:latin typeface="Roboto"/>
                <a:ea typeface="Roboto"/>
                <a:cs typeface="Roboto"/>
                <a:sym typeface="Roboto"/>
              </a:rPr>
              <a:t>As Saul saw David becoming more successful, he himself grew more fearful. He could see the handwriting on the wall.</a:t>
            </a:r>
            <a:endParaRPr sz="2850" dirty="0">
              <a:solidFill>
                <a:srgbClr val="F3F4F6"/>
              </a:solidFill>
              <a:latin typeface="Roboto"/>
              <a:ea typeface="Roboto"/>
              <a:cs typeface="Roboto"/>
              <a:sym typeface="Roboto"/>
            </a:endParaRPr>
          </a:p>
          <a:p>
            <a:pPr marL="0" lvl="0" indent="0" algn="l" rtl="0">
              <a:lnSpc>
                <a:spcPct val="115000"/>
              </a:lnSpc>
              <a:spcBef>
                <a:spcPts val="0"/>
              </a:spcBef>
              <a:spcAft>
                <a:spcPts val="0"/>
              </a:spcAft>
              <a:buClr>
                <a:schemeClr val="dk1"/>
              </a:buClr>
              <a:buSzPts val="1100"/>
              <a:buFont typeface="Arial"/>
              <a:buNone/>
            </a:pPr>
            <a:r>
              <a:rPr lang="en" sz="2850" b="1" u="sng" dirty="0">
                <a:solidFill>
                  <a:schemeClr val="lt1"/>
                </a:solidFill>
                <a:latin typeface="Roboto"/>
                <a:ea typeface="Roboto"/>
                <a:cs typeface="Roboto"/>
                <a:sym typeface="Roboto"/>
                <a:hlinkClick r:id="rId4">
                  <a:extLst>
                    <a:ext uri="{A12FA001-AC4F-418D-AE19-62706E023703}">
                      <ahyp:hlinkClr xmlns:ahyp="http://schemas.microsoft.com/office/drawing/2018/hyperlinkcolor" val="tx"/>
                    </a:ext>
                  </a:extLst>
                </a:hlinkClick>
              </a:rPr>
              <a:t>16 </a:t>
            </a:r>
            <a:r>
              <a:rPr lang="en" sz="2850" dirty="0">
                <a:solidFill>
                  <a:schemeClr val="lt1"/>
                </a:solidFill>
                <a:latin typeface="Roboto"/>
                <a:ea typeface="Roboto"/>
                <a:cs typeface="Roboto"/>
                <a:sym typeface="Roboto"/>
              </a:rPr>
              <a:t>But everyone else in Israel and Judah loved David. They loved watching him in action.</a:t>
            </a:r>
            <a:endParaRPr sz="2850" dirty="0">
              <a:solidFill>
                <a:srgbClr val="F3F4F6"/>
              </a:solidFill>
              <a:latin typeface="Roboto"/>
              <a:ea typeface="Roboto"/>
              <a:cs typeface="Roboto"/>
              <a:sym typeface="Roboto"/>
            </a:endParaRPr>
          </a:p>
          <a:p>
            <a:pPr marL="0" lvl="0" indent="0" algn="l" rtl="0">
              <a:lnSpc>
                <a:spcPct val="115000"/>
              </a:lnSpc>
              <a:spcBef>
                <a:spcPts val="1200"/>
              </a:spcBef>
              <a:spcAft>
                <a:spcPts val="0"/>
              </a:spcAft>
              <a:buNone/>
            </a:pPr>
            <a:endParaRPr sz="2850" dirty="0">
              <a:solidFill>
                <a:srgbClr val="F3F4F6"/>
              </a:solidFill>
              <a:latin typeface="Roboto"/>
              <a:ea typeface="Roboto"/>
              <a:cs typeface="Roboto"/>
              <a:sym typeface="Roboto"/>
            </a:endParaRPr>
          </a:p>
          <a:p>
            <a:pPr marL="457200" lvl="0" indent="0" algn="l" rtl="0">
              <a:lnSpc>
                <a:spcPct val="150000"/>
              </a:lnSpc>
              <a:spcBef>
                <a:spcPts val="0"/>
              </a:spcBef>
              <a:spcAft>
                <a:spcPts val="0"/>
              </a:spcAft>
              <a:buNone/>
            </a:pPr>
            <a:endParaRPr sz="3000" b="1" dirty="0">
              <a:solidFill>
                <a:schemeClr val="lt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41"/>
        <p:cNvGrpSpPr/>
        <p:nvPr/>
      </p:nvGrpSpPr>
      <p:grpSpPr>
        <a:xfrm>
          <a:off x="0" y="0"/>
          <a:ext cx="0" cy="0"/>
          <a:chOff x="0" y="0"/>
          <a:chExt cx="0" cy="0"/>
        </a:xfrm>
      </p:grpSpPr>
      <p:sp>
        <p:nvSpPr>
          <p:cNvPr id="142" name="Google Shape;142;p2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43" name="Google Shape;143;p24"/>
          <p:cNvSpPr txBox="1">
            <a:spLocks noGrp="1"/>
          </p:cNvSpPr>
          <p:nvPr>
            <p:ph type="body" idx="1"/>
          </p:nvPr>
        </p:nvSpPr>
        <p:spPr>
          <a:xfrm>
            <a:off x="349325" y="334425"/>
            <a:ext cx="8520600" cy="4611600"/>
          </a:xfrm>
          <a:prstGeom prst="rect">
            <a:avLst/>
          </a:prstGeom>
        </p:spPr>
        <p:txBody>
          <a:bodyPr spcFirstLastPara="1" wrap="square" lIns="91425" tIns="91425" rIns="91425" bIns="91425" anchor="t" anchorCtr="0">
            <a:noAutofit/>
          </a:bodyPr>
          <a:lstStyle/>
          <a:p>
            <a:pPr marL="0" lvl="0" indent="0" algn="ctr" rtl="0">
              <a:lnSpc>
                <a:spcPct val="105000"/>
              </a:lnSpc>
              <a:spcBef>
                <a:spcPts val="0"/>
              </a:spcBef>
              <a:spcAft>
                <a:spcPts val="0"/>
              </a:spcAft>
              <a:buNone/>
            </a:pPr>
            <a:endParaRPr sz="3500" b="1" dirty="0">
              <a:solidFill>
                <a:schemeClr val="lt1"/>
              </a:solidFill>
              <a:latin typeface="Arial"/>
              <a:ea typeface="Arial"/>
              <a:cs typeface="Arial"/>
              <a:sym typeface="Arial"/>
            </a:endParaRPr>
          </a:p>
          <a:p>
            <a:pPr marL="0" lvl="0" indent="0" algn="ctr" rtl="0">
              <a:lnSpc>
                <a:spcPct val="105000"/>
              </a:lnSpc>
              <a:spcBef>
                <a:spcPts val="0"/>
              </a:spcBef>
              <a:spcAft>
                <a:spcPts val="0"/>
              </a:spcAft>
              <a:buNone/>
            </a:pPr>
            <a:r>
              <a:rPr lang="en" sz="3600" b="1" dirty="0">
                <a:solidFill>
                  <a:schemeClr val="lt1"/>
                </a:solidFill>
                <a:latin typeface="Arial"/>
                <a:ea typeface="Arial"/>
                <a:cs typeface="Arial"/>
                <a:sym typeface="Arial"/>
              </a:rPr>
              <a:t>We must not be jealous of the next generation of leaders coming up. Embrace them. Teach them. Mentor them. Then RELEASE them!!!</a:t>
            </a:r>
            <a:endParaRPr sz="3600" b="1" dirty="0">
              <a:solidFill>
                <a:schemeClr val="lt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47"/>
        <p:cNvGrpSpPr/>
        <p:nvPr/>
      </p:nvGrpSpPr>
      <p:grpSpPr>
        <a:xfrm>
          <a:off x="0" y="0"/>
          <a:ext cx="0" cy="0"/>
          <a:chOff x="0" y="0"/>
          <a:chExt cx="0" cy="0"/>
        </a:xfrm>
      </p:grpSpPr>
      <p:sp>
        <p:nvSpPr>
          <p:cNvPr id="148" name="Google Shape;148;p2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dirty="0"/>
          </a:p>
        </p:txBody>
      </p:sp>
      <p:sp>
        <p:nvSpPr>
          <p:cNvPr id="149" name="Google Shape;149;p25"/>
          <p:cNvSpPr txBox="1">
            <a:spLocks noGrp="1"/>
          </p:cNvSpPr>
          <p:nvPr>
            <p:ph type="body" idx="1"/>
          </p:nvPr>
        </p:nvSpPr>
        <p:spPr>
          <a:xfrm>
            <a:off x="349325" y="334425"/>
            <a:ext cx="8520600" cy="4611600"/>
          </a:xfrm>
          <a:prstGeom prst="rect">
            <a:avLst/>
          </a:prstGeom>
        </p:spPr>
        <p:txBody>
          <a:bodyPr spcFirstLastPara="1" wrap="square" lIns="91425" tIns="91425" rIns="91425" bIns="91425" anchor="t" anchorCtr="0">
            <a:noAutofit/>
          </a:bodyPr>
          <a:lstStyle/>
          <a:p>
            <a:pPr marL="0" lvl="0" indent="0" algn="ctr" rtl="0">
              <a:lnSpc>
                <a:spcPct val="105000"/>
              </a:lnSpc>
              <a:spcBef>
                <a:spcPts val="0"/>
              </a:spcBef>
              <a:spcAft>
                <a:spcPts val="0"/>
              </a:spcAft>
              <a:buNone/>
            </a:pPr>
            <a:endParaRPr sz="3600" b="1" dirty="0">
              <a:solidFill>
                <a:schemeClr val="lt1"/>
              </a:solidFill>
              <a:latin typeface="Roboto"/>
              <a:ea typeface="Roboto"/>
              <a:cs typeface="Roboto"/>
              <a:sym typeface="Roboto"/>
            </a:endParaRPr>
          </a:p>
          <a:p>
            <a:pPr marL="0" lvl="0" indent="0" algn="ctr" rtl="0">
              <a:lnSpc>
                <a:spcPct val="105000"/>
              </a:lnSpc>
              <a:spcBef>
                <a:spcPts val="0"/>
              </a:spcBef>
              <a:spcAft>
                <a:spcPts val="0"/>
              </a:spcAft>
              <a:buNone/>
            </a:pPr>
            <a:r>
              <a:rPr lang="en" sz="3600" b="1" dirty="0">
                <a:solidFill>
                  <a:schemeClr val="lt1"/>
                </a:solidFill>
                <a:latin typeface="Arial"/>
                <a:ea typeface="Arial"/>
                <a:cs typeface="Arial"/>
                <a:sym typeface="Arial"/>
              </a:rPr>
              <a:t>Flipside:  Next generation…accept mentorship from the leaders God places in your life.</a:t>
            </a:r>
            <a:endParaRPr sz="3600" b="1" dirty="0">
              <a:solidFill>
                <a:schemeClr val="lt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53"/>
        <p:cNvGrpSpPr/>
        <p:nvPr/>
      </p:nvGrpSpPr>
      <p:grpSpPr>
        <a:xfrm>
          <a:off x="0" y="0"/>
          <a:ext cx="0" cy="0"/>
          <a:chOff x="0" y="0"/>
          <a:chExt cx="0" cy="0"/>
        </a:xfrm>
      </p:grpSpPr>
      <p:sp>
        <p:nvSpPr>
          <p:cNvPr id="154" name="Google Shape;154;p26"/>
          <p:cNvSpPr txBox="1"/>
          <p:nvPr/>
        </p:nvSpPr>
        <p:spPr>
          <a:xfrm>
            <a:off x="413725" y="479550"/>
            <a:ext cx="8331300" cy="1708130"/>
          </a:xfrm>
          <a:prstGeom prst="rect">
            <a:avLst/>
          </a:prstGeom>
          <a:noFill/>
          <a:ln>
            <a:noFill/>
          </a:ln>
        </p:spPr>
        <p:txBody>
          <a:bodyPr spcFirstLastPara="1" wrap="square" lIns="91425" tIns="91425" rIns="91425" bIns="91425" anchor="t" anchorCtr="0">
            <a:spAutoFit/>
          </a:bodyPr>
          <a:lstStyle/>
          <a:p>
            <a:pPr marL="457200" lvl="0" indent="0" algn="ctr" rtl="0">
              <a:lnSpc>
                <a:spcPct val="150000"/>
              </a:lnSpc>
              <a:spcBef>
                <a:spcPts val="0"/>
              </a:spcBef>
              <a:spcAft>
                <a:spcPts val="0"/>
              </a:spcAft>
              <a:buNone/>
            </a:pPr>
            <a:r>
              <a:rPr lang="en" sz="3600" b="1" dirty="0">
                <a:solidFill>
                  <a:schemeClr val="lt1"/>
                </a:solidFill>
              </a:rPr>
              <a:t>3.  FIND THE TEACHABLE</a:t>
            </a:r>
            <a:endParaRPr sz="3600" b="1" dirty="0">
              <a:solidFill>
                <a:schemeClr val="lt1"/>
              </a:solidFill>
            </a:endParaRPr>
          </a:p>
          <a:p>
            <a:pPr marL="457200" lvl="0" indent="0" algn="l" rtl="0">
              <a:lnSpc>
                <a:spcPct val="150000"/>
              </a:lnSpc>
              <a:spcBef>
                <a:spcPts val="0"/>
              </a:spcBef>
              <a:spcAft>
                <a:spcPts val="0"/>
              </a:spcAft>
              <a:buNone/>
            </a:pPr>
            <a:r>
              <a:rPr lang="en" sz="3000" b="1" dirty="0">
                <a:solidFill>
                  <a:schemeClr val="lt1"/>
                </a:solidFill>
              </a:rPr>
              <a:t>Talent vs. Teachable</a:t>
            </a:r>
            <a:endParaRPr sz="3000" b="1" dirty="0">
              <a:solidFill>
                <a:schemeClr val="l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58"/>
        <p:cNvGrpSpPr/>
        <p:nvPr/>
      </p:nvGrpSpPr>
      <p:grpSpPr>
        <a:xfrm>
          <a:off x="0" y="0"/>
          <a:ext cx="0" cy="0"/>
          <a:chOff x="0" y="0"/>
          <a:chExt cx="0" cy="0"/>
        </a:xfrm>
      </p:grpSpPr>
      <p:sp>
        <p:nvSpPr>
          <p:cNvPr id="159" name="Google Shape;159;p2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60" name="Google Shape;160;p27"/>
          <p:cNvSpPr txBox="1">
            <a:spLocks noGrp="1"/>
          </p:cNvSpPr>
          <p:nvPr>
            <p:ph type="body" idx="1"/>
          </p:nvPr>
        </p:nvSpPr>
        <p:spPr>
          <a:xfrm>
            <a:off x="349325" y="-309045"/>
            <a:ext cx="8520600" cy="4611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sz="3600" b="1" dirty="0">
              <a:solidFill>
                <a:schemeClr val="lt1"/>
              </a:solidFill>
            </a:endParaRPr>
          </a:p>
          <a:p>
            <a:pPr marL="0" lvl="0" indent="0" algn="ctr" rtl="0">
              <a:spcBef>
                <a:spcPts val="0"/>
              </a:spcBef>
              <a:spcAft>
                <a:spcPts val="0"/>
              </a:spcAft>
              <a:buNone/>
            </a:pPr>
            <a:r>
              <a:rPr lang="en" sz="3600" b="1" dirty="0">
                <a:solidFill>
                  <a:schemeClr val="lt1"/>
                </a:solidFill>
                <a:latin typeface="Arial"/>
                <a:ea typeface="Arial"/>
                <a:cs typeface="Arial"/>
                <a:sym typeface="Arial"/>
              </a:rPr>
              <a:t>How can we tell when people are willing to be mentored? They are willing to be cut! What happens when pressure is applied to your life? Do not invest in people who are not willing to be cut!</a:t>
            </a:r>
            <a:endParaRPr sz="3600" b="1" dirty="0">
              <a:solidFill>
                <a:schemeClr val="lt1"/>
              </a:solidFill>
              <a:latin typeface="Arial"/>
              <a:ea typeface="Arial"/>
              <a:cs typeface="Arial"/>
              <a:sym typeface="Arial"/>
            </a:endParaRPr>
          </a:p>
          <a:p>
            <a:pPr marL="0" lvl="0" indent="0" algn="ctr" rtl="0">
              <a:spcBef>
                <a:spcPts val="0"/>
              </a:spcBef>
              <a:spcAft>
                <a:spcPts val="0"/>
              </a:spcAft>
              <a:buNone/>
            </a:pPr>
            <a:endParaRPr sz="3600" b="1" dirty="0">
              <a:solidFill>
                <a:schemeClr val="lt1"/>
              </a:solidFill>
              <a:latin typeface="Roboto"/>
              <a:ea typeface="Roboto"/>
              <a:cs typeface="Roboto"/>
              <a:sym typeface="Roboto"/>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64"/>
        <p:cNvGrpSpPr/>
        <p:nvPr/>
      </p:nvGrpSpPr>
      <p:grpSpPr>
        <a:xfrm>
          <a:off x="0" y="0"/>
          <a:ext cx="0" cy="0"/>
          <a:chOff x="0" y="0"/>
          <a:chExt cx="0" cy="0"/>
        </a:xfrm>
      </p:grpSpPr>
      <p:sp>
        <p:nvSpPr>
          <p:cNvPr id="165" name="Google Shape;165;p2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66" name="Google Shape;166;p28"/>
          <p:cNvSpPr txBox="1">
            <a:spLocks noGrp="1"/>
          </p:cNvSpPr>
          <p:nvPr>
            <p:ph type="body" idx="1"/>
          </p:nvPr>
        </p:nvSpPr>
        <p:spPr>
          <a:xfrm>
            <a:off x="349325" y="334425"/>
            <a:ext cx="8520600" cy="4204918"/>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3500" b="1" dirty="0">
                <a:solidFill>
                  <a:schemeClr val="lt1"/>
                </a:solidFill>
                <a:latin typeface="Arial"/>
                <a:ea typeface="Arial"/>
                <a:cs typeface="Arial"/>
                <a:sym typeface="Arial"/>
              </a:rPr>
              <a:t>Example:  Acts 16…Paul took Timothy to Lystra, but Timothy had to be circumcised first in order to minister effectively to the Jews. (Mother was Jewish, but father was Greek.)</a:t>
            </a:r>
            <a:endParaRPr sz="3500" b="1" dirty="0">
              <a:solidFill>
                <a:schemeClr val="lt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70"/>
        <p:cNvGrpSpPr/>
        <p:nvPr/>
      </p:nvGrpSpPr>
      <p:grpSpPr>
        <a:xfrm>
          <a:off x="0" y="0"/>
          <a:ext cx="0" cy="0"/>
          <a:chOff x="0" y="0"/>
          <a:chExt cx="0" cy="0"/>
        </a:xfrm>
      </p:grpSpPr>
      <p:sp>
        <p:nvSpPr>
          <p:cNvPr id="171" name="Google Shape;171;p29"/>
          <p:cNvSpPr txBox="1">
            <a:spLocks noGrp="1"/>
          </p:cNvSpPr>
          <p:nvPr>
            <p:ph type="body" idx="1"/>
          </p:nvPr>
        </p:nvSpPr>
        <p:spPr>
          <a:xfrm>
            <a:off x="311700" y="336175"/>
            <a:ext cx="8520600" cy="4232700"/>
          </a:xfrm>
          <a:prstGeom prst="rect">
            <a:avLst/>
          </a:prstGeom>
          <a:noFill/>
        </p:spPr>
        <p:txBody>
          <a:bodyPr spcFirstLastPara="1" wrap="square" lIns="91425" tIns="91425" rIns="91425" bIns="91425" anchor="t" anchorCtr="0">
            <a:normAutofit/>
          </a:bodyPr>
          <a:lstStyle/>
          <a:p>
            <a:pPr marL="0" lvl="0" indent="0" algn="ctr" rtl="0">
              <a:lnSpc>
                <a:spcPct val="150000"/>
              </a:lnSpc>
              <a:spcBef>
                <a:spcPts val="2400"/>
              </a:spcBef>
              <a:spcAft>
                <a:spcPts val="0"/>
              </a:spcAft>
              <a:buNone/>
            </a:pPr>
            <a:r>
              <a:rPr lang="en" sz="3600" b="1" dirty="0">
                <a:solidFill>
                  <a:schemeClr val="lt1"/>
                </a:solidFill>
                <a:latin typeface="Arial"/>
                <a:ea typeface="Arial"/>
                <a:cs typeface="Arial"/>
                <a:sym typeface="Arial"/>
              </a:rPr>
              <a:t>4. DON’T BE A LONE RANGER</a:t>
            </a:r>
            <a:endParaRPr sz="3600" b="1" dirty="0">
              <a:solidFill>
                <a:schemeClr val="lt1"/>
              </a:solidFill>
              <a:latin typeface="Arial"/>
              <a:ea typeface="Arial"/>
              <a:cs typeface="Arial"/>
              <a:sym typeface="Arial"/>
            </a:endParaRPr>
          </a:p>
          <a:p>
            <a:pPr marL="0" lvl="0" indent="0" algn="l" rtl="0">
              <a:lnSpc>
                <a:spcPct val="150000"/>
              </a:lnSpc>
              <a:spcBef>
                <a:spcPts val="0"/>
              </a:spcBef>
              <a:spcAft>
                <a:spcPts val="0"/>
              </a:spcAft>
              <a:buClr>
                <a:schemeClr val="dk1"/>
              </a:buClr>
              <a:buSzPts val="1100"/>
              <a:buFont typeface="Arial"/>
              <a:buNone/>
            </a:pPr>
            <a:r>
              <a:rPr lang="en" sz="3000" b="1" dirty="0">
                <a:solidFill>
                  <a:schemeClr val="lt1"/>
                </a:solidFill>
                <a:latin typeface="Arial"/>
                <a:ea typeface="Arial"/>
                <a:cs typeface="Arial"/>
                <a:sym typeface="Arial"/>
              </a:rPr>
              <a:t>*Let’s </a:t>
            </a:r>
            <a:r>
              <a:rPr lang="en" sz="3000" b="1" u="sng" dirty="0">
                <a:solidFill>
                  <a:schemeClr val="lt1"/>
                </a:solidFill>
                <a:latin typeface="Arial"/>
                <a:ea typeface="Arial"/>
                <a:cs typeface="Arial"/>
                <a:sym typeface="Arial"/>
              </a:rPr>
              <a:t>____</a:t>
            </a:r>
            <a:r>
              <a:rPr lang="en" sz="3000" b="1" dirty="0">
                <a:solidFill>
                  <a:schemeClr val="lt1"/>
                </a:solidFill>
                <a:latin typeface="Arial"/>
                <a:ea typeface="Arial"/>
                <a:cs typeface="Arial"/>
                <a:sym typeface="Arial"/>
              </a:rPr>
              <a:t> ourselves out of a job!</a:t>
            </a:r>
            <a:endParaRPr sz="3000" b="1" i="1" dirty="0">
              <a:solidFill>
                <a:schemeClr val="lt1"/>
              </a:solidFill>
              <a:latin typeface="Arial"/>
              <a:ea typeface="Arial"/>
              <a:cs typeface="Arial"/>
              <a:sym typeface="Arial"/>
            </a:endParaRPr>
          </a:p>
          <a:p>
            <a:pPr marL="0" lvl="0" indent="0" algn="l" rtl="0">
              <a:lnSpc>
                <a:spcPct val="150000"/>
              </a:lnSpc>
              <a:spcBef>
                <a:spcPts val="0"/>
              </a:spcBef>
              <a:spcAft>
                <a:spcPts val="0"/>
              </a:spcAft>
              <a:buClr>
                <a:schemeClr val="dk1"/>
              </a:buClr>
              <a:buSzPts val="1100"/>
              <a:buFont typeface="Arial"/>
              <a:buNone/>
            </a:pPr>
            <a:r>
              <a:rPr lang="en" sz="3000" b="1" dirty="0">
                <a:solidFill>
                  <a:schemeClr val="lt1"/>
                </a:solidFill>
                <a:latin typeface="Arial"/>
                <a:ea typeface="Arial"/>
                <a:cs typeface="Arial"/>
                <a:sym typeface="Arial"/>
              </a:rPr>
              <a:t>*Create opportunities at varying </a:t>
            </a:r>
            <a:r>
              <a:rPr lang="en" sz="3000" b="1" u="sng" dirty="0">
                <a:solidFill>
                  <a:schemeClr val="lt1"/>
                </a:solidFill>
                <a:latin typeface="Arial"/>
                <a:ea typeface="Arial"/>
                <a:cs typeface="Arial"/>
                <a:sym typeface="Arial"/>
              </a:rPr>
              <a:t>_____</a:t>
            </a:r>
            <a:r>
              <a:rPr lang="en" sz="3000" b="1" dirty="0">
                <a:solidFill>
                  <a:schemeClr val="lt1"/>
                </a:solidFill>
                <a:latin typeface="Arial"/>
                <a:ea typeface="Arial"/>
                <a:cs typeface="Arial"/>
                <a:sym typeface="Arial"/>
              </a:rPr>
              <a:t>  </a:t>
            </a:r>
            <a:r>
              <a:rPr lang="en" sz="3000" b="1" u="sng" dirty="0">
                <a:solidFill>
                  <a:schemeClr val="lt1"/>
                </a:solidFill>
                <a:latin typeface="Arial"/>
                <a:ea typeface="Arial"/>
                <a:cs typeface="Arial"/>
                <a:sym typeface="Arial"/>
              </a:rPr>
              <a:t>_____</a:t>
            </a:r>
            <a:r>
              <a:rPr lang="en" sz="3000" b="1" dirty="0">
                <a:solidFill>
                  <a:schemeClr val="lt1"/>
                </a:solidFill>
                <a:latin typeface="Arial"/>
                <a:ea typeface="Arial"/>
                <a:cs typeface="Arial"/>
                <a:sym typeface="Arial"/>
              </a:rPr>
              <a:t>.</a:t>
            </a:r>
            <a:r>
              <a:rPr lang="en" sz="3000" dirty="0">
                <a:solidFill>
                  <a:schemeClr val="lt1"/>
                </a:solidFill>
                <a:latin typeface="Arial"/>
                <a:ea typeface="Arial"/>
                <a:cs typeface="Arial"/>
                <a:sym typeface="Arial"/>
              </a:rPr>
              <a:t> </a:t>
            </a:r>
            <a:endParaRPr sz="3000" i="1" dirty="0">
              <a:solidFill>
                <a:schemeClr val="lt1"/>
              </a:solidFill>
              <a:latin typeface="Arial"/>
              <a:ea typeface="Arial"/>
              <a:cs typeface="Arial"/>
              <a:sym typeface="Arial"/>
            </a:endParaRPr>
          </a:p>
          <a:p>
            <a:pPr marL="0" lvl="0" indent="0" algn="l" rtl="0">
              <a:spcBef>
                <a:spcPts val="0"/>
              </a:spcBef>
              <a:spcAft>
                <a:spcPts val="1200"/>
              </a:spcAft>
              <a:buNone/>
            </a:pPr>
            <a:endParaRPr dirty="0">
              <a:solidFill>
                <a:schemeClr val="lt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75"/>
        <p:cNvGrpSpPr/>
        <p:nvPr/>
      </p:nvGrpSpPr>
      <p:grpSpPr>
        <a:xfrm>
          <a:off x="0" y="0"/>
          <a:ext cx="0" cy="0"/>
          <a:chOff x="0" y="0"/>
          <a:chExt cx="0" cy="0"/>
        </a:xfrm>
      </p:grpSpPr>
      <p:sp>
        <p:nvSpPr>
          <p:cNvPr id="176" name="Google Shape;176;p30"/>
          <p:cNvSpPr txBox="1">
            <a:spLocks noGrp="1"/>
          </p:cNvSpPr>
          <p:nvPr>
            <p:ph type="body" idx="1"/>
          </p:nvPr>
        </p:nvSpPr>
        <p:spPr>
          <a:xfrm>
            <a:off x="311700" y="336175"/>
            <a:ext cx="8520600" cy="4232700"/>
          </a:xfrm>
          <a:prstGeom prst="rect">
            <a:avLst/>
          </a:prstGeom>
          <a:noFill/>
        </p:spPr>
        <p:txBody>
          <a:bodyPr spcFirstLastPara="1" wrap="square" lIns="91425" tIns="91425" rIns="91425" bIns="91425" anchor="t" anchorCtr="0">
            <a:normAutofit/>
          </a:bodyPr>
          <a:lstStyle/>
          <a:p>
            <a:pPr marL="0" lvl="0" indent="0" algn="ctr" rtl="0">
              <a:lnSpc>
                <a:spcPct val="150000"/>
              </a:lnSpc>
              <a:spcBef>
                <a:spcPts val="2400"/>
              </a:spcBef>
              <a:spcAft>
                <a:spcPts val="0"/>
              </a:spcAft>
              <a:buNone/>
            </a:pPr>
            <a:r>
              <a:rPr lang="en" sz="3600" b="1" dirty="0">
                <a:solidFill>
                  <a:schemeClr val="lt1"/>
                </a:solidFill>
                <a:latin typeface="Arial"/>
                <a:ea typeface="Arial"/>
                <a:cs typeface="Arial"/>
                <a:sym typeface="Arial"/>
              </a:rPr>
              <a:t>4. DON’T BE A LONE RANGER</a:t>
            </a:r>
            <a:endParaRPr sz="3600" b="1" dirty="0">
              <a:solidFill>
                <a:schemeClr val="lt1"/>
              </a:solidFill>
              <a:latin typeface="Arial"/>
              <a:ea typeface="Arial"/>
              <a:cs typeface="Arial"/>
              <a:sym typeface="Arial"/>
            </a:endParaRPr>
          </a:p>
          <a:p>
            <a:pPr marL="0" lvl="0" indent="0" algn="l" rtl="0">
              <a:lnSpc>
                <a:spcPct val="150000"/>
              </a:lnSpc>
              <a:spcBef>
                <a:spcPts val="0"/>
              </a:spcBef>
              <a:spcAft>
                <a:spcPts val="0"/>
              </a:spcAft>
              <a:buClr>
                <a:schemeClr val="dk1"/>
              </a:buClr>
              <a:buSzPts val="1100"/>
              <a:buFont typeface="Arial"/>
              <a:buNone/>
            </a:pPr>
            <a:r>
              <a:rPr lang="en" sz="3000" b="1" dirty="0">
                <a:solidFill>
                  <a:schemeClr val="lt1"/>
                </a:solidFill>
                <a:latin typeface="Arial"/>
                <a:ea typeface="Arial"/>
                <a:cs typeface="Arial"/>
                <a:sym typeface="Arial"/>
              </a:rPr>
              <a:t>*Let’s </a:t>
            </a:r>
            <a:r>
              <a:rPr lang="en" sz="3000" b="1" u="sng" dirty="0">
                <a:solidFill>
                  <a:schemeClr val="lt1"/>
                </a:solidFill>
                <a:latin typeface="Arial"/>
                <a:ea typeface="Arial"/>
                <a:cs typeface="Arial"/>
                <a:sym typeface="Arial"/>
              </a:rPr>
              <a:t>train</a:t>
            </a:r>
            <a:r>
              <a:rPr lang="en" sz="3000" b="1" dirty="0">
                <a:solidFill>
                  <a:schemeClr val="lt1"/>
                </a:solidFill>
                <a:latin typeface="Arial"/>
                <a:ea typeface="Arial"/>
                <a:cs typeface="Arial"/>
                <a:sym typeface="Arial"/>
              </a:rPr>
              <a:t> ourselves out of a job!</a:t>
            </a:r>
            <a:endParaRPr sz="3000" b="1" i="1" dirty="0">
              <a:solidFill>
                <a:schemeClr val="lt1"/>
              </a:solidFill>
              <a:latin typeface="Arial"/>
              <a:ea typeface="Arial"/>
              <a:cs typeface="Arial"/>
              <a:sym typeface="Arial"/>
            </a:endParaRPr>
          </a:p>
          <a:p>
            <a:pPr marL="0" lvl="0" indent="0" algn="l" rtl="0">
              <a:lnSpc>
                <a:spcPct val="150000"/>
              </a:lnSpc>
              <a:spcBef>
                <a:spcPts val="0"/>
              </a:spcBef>
              <a:spcAft>
                <a:spcPts val="0"/>
              </a:spcAft>
              <a:buClr>
                <a:schemeClr val="dk1"/>
              </a:buClr>
              <a:buSzPts val="1100"/>
              <a:buFont typeface="Arial"/>
              <a:buNone/>
            </a:pPr>
            <a:r>
              <a:rPr lang="en" sz="3000" b="1" dirty="0">
                <a:solidFill>
                  <a:schemeClr val="lt1"/>
                </a:solidFill>
                <a:latin typeface="Arial"/>
                <a:ea typeface="Arial"/>
                <a:cs typeface="Arial"/>
                <a:sym typeface="Arial"/>
              </a:rPr>
              <a:t>*Create opportunities at varying </a:t>
            </a:r>
            <a:r>
              <a:rPr lang="en" sz="3000" b="1" u="sng" dirty="0">
                <a:solidFill>
                  <a:schemeClr val="lt1"/>
                </a:solidFill>
                <a:latin typeface="Arial"/>
                <a:ea typeface="Arial"/>
                <a:cs typeface="Arial"/>
                <a:sym typeface="Arial"/>
              </a:rPr>
              <a:t>_____</a:t>
            </a:r>
            <a:r>
              <a:rPr lang="en" sz="3000" b="1" dirty="0">
                <a:solidFill>
                  <a:schemeClr val="lt1"/>
                </a:solidFill>
                <a:latin typeface="Arial"/>
                <a:ea typeface="Arial"/>
                <a:cs typeface="Arial"/>
                <a:sym typeface="Arial"/>
              </a:rPr>
              <a:t>  </a:t>
            </a:r>
            <a:r>
              <a:rPr lang="en" sz="3000" b="1" u="sng" dirty="0">
                <a:solidFill>
                  <a:schemeClr val="lt1"/>
                </a:solidFill>
                <a:latin typeface="Arial"/>
                <a:ea typeface="Arial"/>
                <a:cs typeface="Arial"/>
                <a:sym typeface="Arial"/>
              </a:rPr>
              <a:t>_____</a:t>
            </a:r>
            <a:r>
              <a:rPr lang="en" sz="3000" b="1" dirty="0">
                <a:solidFill>
                  <a:schemeClr val="lt1"/>
                </a:solidFill>
                <a:latin typeface="Arial"/>
                <a:ea typeface="Arial"/>
                <a:cs typeface="Arial"/>
                <a:sym typeface="Arial"/>
              </a:rPr>
              <a:t>.</a:t>
            </a:r>
            <a:r>
              <a:rPr lang="en" sz="3000" dirty="0">
                <a:solidFill>
                  <a:schemeClr val="lt1"/>
                </a:solidFill>
                <a:latin typeface="Arial"/>
                <a:ea typeface="Arial"/>
                <a:cs typeface="Arial"/>
                <a:sym typeface="Arial"/>
              </a:rPr>
              <a:t> </a:t>
            </a:r>
            <a:endParaRPr sz="3000" i="1" dirty="0">
              <a:solidFill>
                <a:schemeClr val="lt1"/>
              </a:solidFill>
              <a:latin typeface="Arial"/>
              <a:ea typeface="Arial"/>
              <a:cs typeface="Arial"/>
              <a:sym typeface="Arial"/>
            </a:endParaRPr>
          </a:p>
          <a:p>
            <a:pPr marL="0" lvl="0" indent="0" algn="l" rtl="0">
              <a:spcBef>
                <a:spcPts val="0"/>
              </a:spcBef>
              <a:spcAft>
                <a:spcPts val="1200"/>
              </a:spcAft>
              <a:buNone/>
            </a:pPr>
            <a:endParaRPr dirty="0">
              <a:solidFill>
                <a:schemeClr val="lt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80"/>
        <p:cNvGrpSpPr/>
        <p:nvPr/>
      </p:nvGrpSpPr>
      <p:grpSpPr>
        <a:xfrm>
          <a:off x="0" y="0"/>
          <a:ext cx="0" cy="0"/>
          <a:chOff x="0" y="0"/>
          <a:chExt cx="0" cy="0"/>
        </a:xfrm>
      </p:grpSpPr>
      <p:sp>
        <p:nvSpPr>
          <p:cNvPr id="181" name="Google Shape;181;p31"/>
          <p:cNvSpPr txBox="1">
            <a:spLocks noGrp="1"/>
          </p:cNvSpPr>
          <p:nvPr>
            <p:ph type="body" idx="1"/>
          </p:nvPr>
        </p:nvSpPr>
        <p:spPr>
          <a:xfrm>
            <a:off x="311700" y="336175"/>
            <a:ext cx="8520600" cy="4232700"/>
          </a:xfrm>
          <a:prstGeom prst="rect">
            <a:avLst/>
          </a:prstGeom>
          <a:noFill/>
        </p:spPr>
        <p:txBody>
          <a:bodyPr spcFirstLastPara="1" wrap="square" lIns="91425" tIns="91425" rIns="91425" bIns="91425" anchor="t" anchorCtr="0">
            <a:normAutofit/>
          </a:bodyPr>
          <a:lstStyle/>
          <a:p>
            <a:pPr marL="0" lvl="0" indent="0" algn="ctr" rtl="0">
              <a:lnSpc>
                <a:spcPct val="150000"/>
              </a:lnSpc>
              <a:spcBef>
                <a:spcPts val="2400"/>
              </a:spcBef>
              <a:spcAft>
                <a:spcPts val="0"/>
              </a:spcAft>
              <a:buNone/>
            </a:pPr>
            <a:r>
              <a:rPr lang="en" sz="3600" b="1" dirty="0">
                <a:solidFill>
                  <a:schemeClr val="lt1"/>
                </a:solidFill>
                <a:latin typeface="Arial"/>
                <a:ea typeface="Arial"/>
                <a:cs typeface="Arial"/>
                <a:sym typeface="Arial"/>
              </a:rPr>
              <a:t>4. DON’T BE A LONE RANGER</a:t>
            </a:r>
            <a:endParaRPr sz="3600" b="1" dirty="0">
              <a:solidFill>
                <a:schemeClr val="lt1"/>
              </a:solidFill>
              <a:latin typeface="Arial"/>
              <a:ea typeface="Arial"/>
              <a:cs typeface="Arial"/>
              <a:sym typeface="Arial"/>
            </a:endParaRPr>
          </a:p>
          <a:p>
            <a:pPr marL="0" lvl="0" indent="0" algn="l" rtl="0">
              <a:lnSpc>
                <a:spcPct val="150000"/>
              </a:lnSpc>
              <a:spcBef>
                <a:spcPts val="0"/>
              </a:spcBef>
              <a:spcAft>
                <a:spcPts val="0"/>
              </a:spcAft>
              <a:buClr>
                <a:schemeClr val="dk1"/>
              </a:buClr>
              <a:buSzPts val="1100"/>
              <a:buFont typeface="Arial"/>
              <a:buNone/>
            </a:pPr>
            <a:r>
              <a:rPr lang="en" sz="3000" b="1" dirty="0">
                <a:solidFill>
                  <a:schemeClr val="lt1"/>
                </a:solidFill>
                <a:latin typeface="Arial"/>
                <a:ea typeface="Arial"/>
                <a:cs typeface="Arial"/>
                <a:sym typeface="Arial"/>
              </a:rPr>
              <a:t>*Let’s </a:t>
            </a:r>
            <a:r>
              <a:rPr lang="en" sz="3000" b="1" u="sng" dirty="0">
                <a:solidFill>
                  <a:schemeClr val="lt1"/>
                </a:solidFill>
                <a:latin typeface="Arial"/>
                <a:ea typeface="Arial"/>
                <a:cs typeface="Arial"/>
                <a:sym typeface="Arial"/>
              </a:rPr>
              <a:t>train</a:t>
            </a:r>
            <a:r>
              <a:rPr lang="en" sz="3000" b="1" dirty="0">
                <a:solidFill>
                  <a:schemeClr val="lt1"/>
                </a:solidFill>
                <a:latin typeface="Arial"/>
                <a:ea typeface="Arial"/>
                <a:cs typeface="Arial"/>
                <a:sym typeface="Arial"/>
              </a:rPr>
              <a:t> ourselves out of a job!</a:t>
            </a:r>
            <a:endParaRPr sz="3000" b="1" i="1" dirty="0">
              <a:solidFill>
                <a:schemeClr val="lt1"/>
              </a:solidFill>
              <a:latin typeface="Arial"/>
              <a:ea typeface="Arial"/>
              <a:cs typeface="Arial"/>
              <a:sym typeface="Arial"/>
            </a:endParaRPr>
          </a:p>
          <a:p>
            <a:pPr marL="0" lvl="0" indent="0" algn="l" rtl="0">
              <a:lnSpc>
                <a:spcPct val="150000"/>
              </a:lnSpc>
              <a:spcBef>
                <a:spcPts val="0"/>
              </a:spcBef>
              <a:spcAft>
                <a:spcPts val="0"/>
              </a:spcAft>
              <a:buClr>
                <a:schemeClr val="dk1"/>
              </a:buClr>
              <a:buSzPts val="1100"/>
              <a:buFont typeface="Arial"/>
              <a:buNone/>
            </a:pPr>
            <a:r>
              <a:rPr lang="en" sz="3000" b="1" dirty="0">
                <a:solidFill>
                  <a:schemeClr val="lt1"/>
                </a:solidFill>
                <a:latin typeface="Arial"/>
                <a:ea typeface="Arial"/>
                <a:cs typeface="Arial"/>
                <a:sym typeface="Arial"/>
              </a:rPr>
              <a:t>*Create opportunities at varying </a:t>
            </a:r>
            <a:r>
              <a:rPr lang="en" sz="3000" b="1" u="sng" dirty="0">
                <a:solidFill>
                  <a:schemeClr val="lt1"/>
                </a:solidFill>
                <a:latin typeface="Arial"/>
                <a:ea typeface="Arial"/>
                <a:cs typeface="Arial"/>
                <a:sym typeface="Arial"/>
              </a:rPr>
              <a:t>entry</a:t>
            </a:r>
            <a:r>
              <a:rPr lang="en" sz="3000" b="1" dirty="0">
                <a:solidFill>
                  <a:schemeClr val="lt1"/>
                </a:solidFill>
                <a:latin typeface="Arial"/>
                <a:ea typeface="Arial"/>
                <a:cs typeface="Arial"/>
                <a:sym typeface="Arial"/>
              </a:rPr>
              <a:t>  </a:t>
            </a:r>
            <a:r>
              <a:rPr lang="en" sz="3000" b="1" u="sng" dirty="0">
                <a:solidFill>
                  <a:schemeClr val="lt1"/>
                </a:solidFill>
                <a:latin typeface="Arial"/>
                <a:ea typeface="Arial"/>
                <a:cs typeface="Arial"/>
                <a:sym typeface="Arial"/>
              </a:rPr>
              <a:t>levels</a:t>
            </a:r>
            <a:r>
              <a:rPr lang="en" sz="3000" b="1" dirty="0">
                <a:solidFill>
                  <a:schemeClr val="lt1"/>
                </a:solidFill>
                <a:latin typeface="Arial"/>
                <a:ea typeface="Arial"/>
                <a:cs typeface="Arial"/>
                <a:sym typeface="Arial"/>
              </a:rPr>
              <a:t>.</a:t>
            </a:r>
            <a:r>
              <a:rPr lang="en" sz="3000" b="1" dirty="0">
                <a:solidFill>
                  <a:schemeClr val="lt1"/>
                </a:solidFill>
              </a:rPr>
              <a:t> </a:t>
            </a:r>
            <a:endParaRPr sz="3000" b="1" i="1" dirty="0">
              <a:solidFill>
                <a:schemeClr val="lt1"/>
              </a:solidFill>
            </a:endParaRPr>
          </a:p>
          <a:p>
            <a:pPr marL="0" lvl="0" indent="0" algn="l" rtl="0">
              <a:spcBef>
                <a:spcPts val="0"/>
              </a:spcBef>
              <a:spcAft>
                <a:spcPts val="1200"/>
              </a:spcAft>
              <a:buNone/>
            </a:pPr>
            <a:endParaRPr dirty="0">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0"/>
        <p:cNvGrpSpPr/>
        <p:nvPr/>
      </p:nvGrpSpPr>
      <p:grpSpPr>
        <a:xfrm>
          <a:off x="0" y="0"/>
          <a:ext cx="0" cy="0"/>
          <a:chOff x="0" y="0"/>
          <a:chExt cx="0" cy="0"/>
        </a:xfrm>
      </p:grpSpPr>
      <p:sp>
        <p:nvSpPr>
          <p:cNvPr id="2" name="TextBox 1">
            <a:extLst>
              <a:ext uri="{FF2B5EF4-FFF2-40B4-BE49-F238E27FC236}">
                <a16:creationId xmlns:a16="http://schemas.microsoft.com/office/drawing/2014/main" id="{5C1513BC-3048-9181-3A04-A58FF0076E40}"/>
              </a:ext>
            </a:extLst>
          </p:cNvPr>
          <p:cNvSpPr txBox="1"/>
          <p:nvPr/>
        </p:nvSpPr>
        <p:spPr>
          <a:xfrm>
            <a:off x="1824552" y="474134"/>
            <a:ext cx="5314275" cy="3785652"/>
          </a:xfrm>
          <a:prstGeom prst="rect">
            <a:avLst/>
          </a:prstGeom>
          <a:noFill/>
        </p:spPr>
        <p:txBody>
          <a:bodyPr wrap="none" rtlCol="0">
            <a:spAutoFit/>
          </a:bodyPr>
          <a:lstStyle/>
          <a:p>
            <a:pPr algn="ctr"/>
            <a:r>
              <a:rPr lang="en-US" sz="4800" b="1" dirty="0">
                <a:solidFill>
                  <a:srgbClr val="D23369"/>
                </a:solidFill>
              </a:rPr>
              <a:t>TRUE LEADERS</a:t>
            </a:r>
          </a:p>
          <a:p>
            <a:pPr algn="ctr"/>
            <a:r>
              <a:rPr lang="en-US" sz="4800" b="1" dirty="0">
                <a:solidFill>
                  <a:schemeClr val="bg1"/>
                </a:solidFill>
              </a:rPr>
              <a:t>DON’T CREATE</a:t>
            </a:r>
          </a:p>
          <a:p>
            <a:pPr algn="ctr"/>
            <a:r>
              <a:rPr lang="en-US" sz="4800" b="1" dirty="0">
                <a:solidFill>
                  <a:schemeClr val="bg1"/>
                </a:solidFill>
              </a:rPr>
              <a:t>FOLLOWERS.</a:t>
            </a:r>
          </a:p>
          <a:p>
            <a:pPr algn="ctr"/>
            <a:r>
              <a:rPr lang="en-US" sz="4800" b="1" dirty="0">
                <a:solidFill>
                  <a:srgbClr val="D23369"/>
                </a:solidFill>
              </a:rPr>
              <a:t>THEY CREATE</a:t>
            </a:r>
          </a:p>
          <a:p>
            <a:pPr algn="ctr"/>
            <a:r>
              <a:rPr lang="en-US" sz="4800" b="1" dirty="0">
                <a:solidFill>
                  <a:srgbClr val="D23369"/>
                </a:solidFill>
              </a:rPr>
              <a:t>MORE LEADERS.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85"/>
        <p:cNvGrpSpPr/>
        <p:nvPr/>
      </p:nvGrpSpPr>
      <p:grpSpPr>
        <a:xfrm>
          <a:off x="0" y="0"/>
          <a:ext cx="0" cy="0"/>
          <a:chOff x="0" y="0"/>
          <a:chExt cx="0" cy="0"/>
        </a:xfrm>
      </p:grpSpPr>
      <p:sp>
        <p:nvSpPr>
          <p:cNvPr id="186" name="Google Shape;186;p32"/>
          <p:cNvSpPr txBox="1">
            <a:spLocks noGrp="1"/>
          </p:cNvSpPr>
          <p:nvPr>
            <p:ph type="body" idx="1"/>
          </p:nvPr>
        </p:nvSpPr>
        <p:spPr>
          <a:xfrm>
            <a:off x="311700" y="336175"/>
            <a:ext cx="8520600" cy="4232700"/>
          </a:xfrm>
          <a:prstGeom prst="rect">
            <a:avLst/>
          </a:prstGeom>
          <a:noFill/>
        </p:spPr>
        <p:txBody>
          <a:bodyPr spcFirstLastPara="1" wrap="square" lIns="91425" tIns="91425" rIns="91425" bIns="91425" anchor="t" anchorCtr="0">
            <a:normAutofit fontScale="77500" lnSpcReduction="20000"/>
          </a:bodyPr>
          <a:lstStyle/>
          <a:p>
            <a:pPr marL="0" lvl="0" indent="0" algn="ctr" rtl="0">
              <a:lnSpc>
                <a:spcPct val="150000"/>
              </a:lnSpc>
              <a:spcBef>
                <a:spcPts val="2400"/>
              </a:spcBef>
              <a:spcAft>
                <a:spcPts val="0"/>
              </a:spcAft>
              <a:buNone/>
            </a:pPr>
            <a:r>
              <a:rPr lang="en" sz="4200" b="1" i="1" dirty="0">
                <a:solidFill>
                  <a:schemeClr val="lt1"/>
                </a:solidFill>
                <a:latin typeface="Arial"/>
                <a:ea typeface="Arial"/>
                <a:cs typeface="Arial"/>
                <a:sym typeface="Arial"/>
              </a:rPr>
              <a:t>4. DON’T BE A LONE RANGER</a:t>
            </a:r>
            <a:endParaRPr sz="4200" b="1" i="1" dirty="0">
              <a:solidFill>
                <a:schemeClr val="lt1"/>
              </a:solidFill>
              <a:latin typeface="Arial"/>
              <a:ea typeface="Arial"/>
              <a:cs typeface="Arial"/>
              <a:sym typeface="Arial"/>
            </a:endParaRPr>
          </a:p>
          <a:p>
            <a:pPr marL="0" lvl="0" indent="0" algn="l" rtl="0">
              <a:lnSpc>
                <a:spcPct val="150000"/>
              </a:lnSpc>
              <a:spcBef>
                <a:spcPts val="0"/>
              </a:spcBef>
              <a:spcAft>
                <a:spcPts val="0"/>
              </a:spcAft>
              <a:buClr>
                <a:schemeClr val="dk1"/>
              </a:buClr>
              <a:buSzPct val="36666"/>
              <a:buFont typeface="Arial"/>
              <a:buNone/>
            </a:pPr>
            <a:r>
              <a:rPr lang="en" sz="3000" b="1" dirty="0">
                <a:solidFill>
                  <a:schemeClr val="lt1"/>
                </a:solidFill>
                <a:latin typeface="Arial"/>
                <a:ea typeface="Arial"/>
                <a:cs typeface="Arial"/>
                <a:sym typeface="Arial"/>
              </a:rPr>
              <a:t>*Start with Kids Church! Train up a kids worship team. Youth worship team. Hope Center graduations. Sunday am services. Encounter worship nights. We start training them while they are young. Use them for photography, tech team, videographers. Give them ownership.</a:t>
            </a:r>
            <a:endParaRPr sz="3000" b="1" i="1" dirty="0">
              <a:solidFill>
                <a:schemeClr val="lt1"/>
              </a:solidFill>
            </a:endParaRPr>
          </a:p>
          <a:p>
            <a:pPr marL="0" lvl="0" indent="0" algn="l" rtl="0">
              <a:spcBef>
                <a:spcPts val="0"/>
              </a:spcBef>
              <a:spcAft>
                <a:spcPts val="1200"/>
              </a:spcAft>
              <a:buNone/>
            </a:pPr>
            <a:endParaRPr dirty="0">
              <a:solidFill>
                <a:schemeClr val="lt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90"/>
        <p:cNvGrpSpPr/>
        <p:nvPr/>
      </p:nvGrpSpPr>
      <p:grpSpPr>
        <a:xfrm>
          <a:off x="0" y="0"/>
          <a:ext cx="0" cy="0"/>
          <a:chOff x="0" y="0"/>
          <a:chExt cx="0" cy="0"/>
        </a:xfrm>
      </p:grpSpPr>
      <p:sp>
        <p:nvSpPr>
          <p:cNvPr id="191" name="Google Shape;191;p33"/>
          <p:cNvSpPr txBox="1">
            <a:spLocks noGrp="1"/>
          </p:cNvSpPr>
          <p:nvPr>
            <p:ph type="body" idx="1"/>
          </p:nvPr>
        </p:nvSpPr>
        <p:spPr>
          <a:xfrm>
            <a:off x="311700" y="336175"/>
            <a:ext cx="8520600" cy="4232700"/>
          </a:xfrm>
          <a:prstGeom prst="rect">
            <a:avLst/>
          </a:prstGeom>
          <a:noFill/>
        </p:spPr>
        <p:txBody>
          <a:bodyPr spcFirstLastPara="1" wrap="square" lIns="91425" tIns="91425" rIns="91425" bIns="91425" anchor="t" anchorCtr="0">
            <a:normAutofit fontScale="25000" lnSpcReduction="20000"/>
          </a:bodyPr>
          <a:lstStyle/>
          <a:p>
            <a:pPr marL="0" lvl="0" indent="0" algn="ctr" rtl="0">
              <a:lnSpc>
                <a:spcPct val="150000"/>
              </a:lnSpc>
              <a:spcBef>
                <a:spcPts val="2400"/>
              </a:spcBef>
              <a:spcAft>
                <a:spcPts val="0"/>
              </a:spcAft>
              <a:buNone/>
            </a:pPr>
            <a:r>
              <a:rPr lang="en" sz="12800" b="1" dirty="0">
                <a:solidFill>
                  <a:schemeClr val="lt1"/>
                </a:solidFill>
                <a:latin typeface="Arial"/>
                <a:ea typeface="Arial"/>
                <a:cs typeface="Arial"/>
                <a:sym typeface="Arial"/>
              </a:rPr>
              <a:t>“Your system is perfectly designed to produce the results you are experiencing.”</a:t>
            </a:r>
            <a:br>
              <a:rPr lang="en" sz="12800" b="1" dirty="0">
                <a:solidFill>
                  <a:schemeClr val="lt1"/>
                </a:solidFill>
                <a:latin typeface="Arial"/>
                <a:ea typeface="Arial"/>
                <a:cs typeface="Arial"/>
                <a:sym typeface="Arial"/>
              </a:rPr>
            </a:br>
            <a:r>
              <a:rPr lang="en" sz="12800" b="1" dirty="0">
                <a:solidFill>
                  <a:schemeClr val="lt1"/>
                </a:solidFill>
                <a:latin typeface="Arial"/>
                <a:ea typeface="Arial"/>
                <a:cs typeface="Arial"/>
                <a:sym typeface="Arial"/>
              </a:rPr>
              <a:t>~Dallas Willard</a:t>
            </a:r>
            <a:endParaRPr sz="12800" b="1" dirty="0">
              <a:solidFill>
                <a:schemeClr val="lt1"/>
              </a:solidFill>
              <a:latin typeface="Arial"/>
              <a:ea typeface="Arial"/>
              <a:cs typeface="Arial"/>
              <a:sym typeface="Arial"/>
            </a:endParaRPr>
          </a:p>
          <a:p>
            <a:pPr marL="0" lvl="0" indent="0" algn="l" rtl="0">
              <a:lnSpc>
                <a:spcPct val="100000"/>
              </a:lnSpc>
              <a:spcBef>
                <a:spcPts val="2400"/>
              </a:spcBef>
              <a:spcAft>
                <a:spcPts val="0"/>
              </a:spcAft>
              <a:buNone/>
            </a:pPr>
            <a:r>
              <a:rPr lang="en" sz="9600" b="1" dirty="0">
                <a:solidFill>
                  <a:schemeClr val="lt1"/>
                </a:solidFill>
                <a:latin typeface="Arial"/>
                <a:ea typeface="Arial"/>
                <a:cs typeface="Arial"/>
                <a:sym typeface="Arial"/>
              </a:rPr>
              <a:t>Not attracting or raising up leaders of worship?</a:t>
            </a:r>
            <a:endParaRPr sz="9600" b="1" dirty="0">
              <a:solidFill>
                <a:schemeClr val="lt1"/>
              </a:solidFill>
              <a:latin typeface="Arial"/>
              <a:ea typeface="Arial"/>
              <a:cs typeface="Arial"/>
              <a:sym typeface="Arial"/>
            </a:endParaRPr>
          </a:p>
          <a:p>
            <a:pPr marL="0" lvl="0" indent="0" algn="l" rtl="0">
              <a:lnSpc>
                <a:spcPct val="100000"/>
              </a:lnSpc>
              <a:spcBef>
                <a:spcPts val="2400"/>
              </a:spcBef>
              <a:spcAft>
                <a:spcPts val="0"/>
              </a:spcAft>
              <a:buNone/>
            </a:pPr>
            <a:r>
              <a:rPr lang="en" sz="9600" b="1" dirty="0">
                <a:solidFill>
                  <a:schemeClr val="lt1"/>
                </a:solidFill>
                <a:latin typeface="Arial"/>
                <a:ea typeface="Arial"/>
                <a:cs typeface="Arial"/>
                <a:sym typeface="Arial"/>
              </a:rPr>
              <a:t>Check your system. Is it creating opportunities at </a:t>
            </a:r>
            <a:br>
              <a:rPr lang="en" sz="9600" b="1" dirty="0">
                <a:solidFill>
                  <a:schemeClr val="lt1"/>
                </a:solidFill>
                <a:latin typeface="Arial"/>
                <a:ea typeface="Arial"/>
                <a:cs typeface="Arial"/>
                <a:sym typeface="Arial"/>
              </a:rPr>
            </a:br>
            <a:r>
              <a:rPr lang="en" sz="9600" b="1" dirty="0">
                <a:solidFill>
                  <a:schemeClr val="lt1"/>
                </a:solidFill>
                <a:latin typeface="Arial"/>
                <a:ea typeface="Arial"/>
                <a:cs typeface="Arial"/>
                <a:sym typeface="Arial"/>
              </a:rPr>
              <a:t>varying entry levels?</a:t>
            </a:r>
            <a:endParaRPr sz="9600" b="1" dirty="0">
              <a:solidFill>
                <a:schemeClr val="lt1"/>
              </a:solidFill>
              <a:latin typeface="Arial"/>
              <a:ea typeface="Arial"/>
              <a:cs typeface="Arial"/>
              <a:sym typeface="Arial"/>
            </a:endParaRPr>
          </a:p>
          <a:p>
            <a:pPr marL="0" lvl="0" indent="0" algn="l" rtl="0">
              <a:lnSpc>
                <a:spcPct val="100000"/>
              </a:lnSpc>
              <a:spcBef>
                <a:spcPts val="2400"/>
              </a:spcBef>
              <a:spcAft>
                <a:spcPts val="0"/>
              </a:spcAft>
              <a:buNone/>
            </a:pPr>
            <a:r>
              <a:rPr lang="en" sz="9600" b="1" dirty="0">
                <a:solidFill>
                  <a:schemeClr val="lt1"/>
                </a:solidFill>
                <a:latin typeface="Arial"/>
                <a:ea typeface="Arial"/>
                <a:cs typeface="Arial"/>
                <a:sym typeface="Arial"/>
              </a:rPr>
              <a:t>Are you training yourself out of a job?</a:t>
            </a:r>
            <a:endParaRPr sz="9600" b="1" dirty="0">
              <a:solidFill>
                <a:schemeClr val="lt1"/>
              </a:solidFill>
              <a:latin typeface="Arial"/>
              <a:ea typeface="Arial"/>
              <a:cs typeface="Arial"/>
              <a:sym typeface="Arial"/>
            </a:endParaRPr>
          </a:p>
          <a:p>
            <a:pPr marL="0" lvl="0" indent="0" algn="l" rtl="0">
              <a:lnSpc>
                <a:spcPct val="150000"/>
              </a:lnSpc>
              <a:spcBef>
                <a:spcPts val="500"/>
              </a:spcBef>
              <a:spcAft>
                <a:spcPts val="0"/>
              </a:spcAft>
              <a:buClr>
                <a:schemeClr val="dk1"/>
              </a:buClr>
              <a:buSzPct val="36666"/>
              <a:buFont typeface="Arial"/>
              <a:buNone/>
            </a:pPr>
            <a:endParaRPr sz="9600" dirty="0">
              <a:solidFill>
                <a:schemeClr val="lt1"/>
              </a:solidFill>
            </a:endParaRPr>
          </a:p>
          <a:p>
            <a:pPr marL="0" lvl="0" indent="0" algn="l" rtl="0">
              <a:lnSpc>
                <a:spcPct val="150000"/>
              </a:lnSpc>
              <a:spcBef>
                <a:spcPts val="0"/>
              </a:spcBef>
              <a:spcAft>
                <a:spcPts val="0"/>
              </a:spcAft>
              <a:buClr>
                <a:schemeClr val="dk1"/>
              </a:buClr>
              <a:buSzPct val="36666"/>
              <a:buFont typeface="Arial"/>
              <a:buNone/>
            </a:pPr>
            <a:endParaRPr sz="3000" i="1" dirty="0">
              <a:solidFill>
                <a:schemeClr val="lt1"/>
              </a:solidFill>
            </a:endParaRPr>
          </a:p>
          <a:p>
            <a:pPr marL="0" lvl="0" indent="0" algn="l" rtl="0">
              <a:spcBef>
                <a:spcPts val="0"/>
              </a:spcBef>
              <a:spcAft>
                <a:spcPts val="1200"/>
              </a:spcAft>
              <a:buNone/>
            </a:pPr>
            <a:endParaRPr dirty="0">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5"/>
        <p:cNvGrpSpPr/>
        <p:nvPr/>
      </p:nvGrpSpPr>
      <p:grpSpPr>
        <a:xfrm>
          <a:off x="0" y="0"/>
          <a:ext cx="0" cy="0"/>
          <a:chOff x="0" y="0"/>
          <a:chExt cx="0" cy="0"/>
        </a:xfrm>
      </p:grpSpPr>
      <p:sp>
        <p:nvSpPr>
          <p:cNvPr id="96" name="Google Shape;96;p15"/>
          <p:cNvSpPr txBox="1"/>
          <p:nvPr/>
        </p:nvSpPr>
        <p:spPr>
          <a:xfrm>
            <a:off x="406350" y="479550"/>
            <a:ext cx="8331300" cy="4339619"/>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3500" b="1" dirty="0">
                <a:solidFill>
                  <a:schemeClr val="lt1"/>
                </a:solidFill>
              </a:rPr>
              <a:t>JON GORDON </a:t>
            </a:r>
            <a:r>
              <a:rPr lang="en" sz="1800" b="1" dirty="0">
                <a:solidFill>
                  <a:schemeClr val="lt1"/>
                </a:solidFill>
              </a:rPr>
              <a:t>(author of The Energy Bus)</a:t>
            </a:r>
            <a:br>
              <a:rPr lang="en" sz="1800" b="1" dirty="0">
                <a:solidFill>
                  <a:schemeClr val="lt1"/>
                </a:solidFill>
              </a:rPr>
            </a:br>
            <a:r>
              <a:rPr lang="en" sz="3500" b="1" dirty="0">
                <a:solidFill>
                  <a:schemeClr val="lt1"/>
                </a:solidFill>
              </a:rPr>
              <a:t>SHARES 3 TRUTHS ABOUT LEADERSHIP</a:t>
            </a:r>
            <a:endParaRPr sz="3500" b="1" dirty="0">
              <a:solidFill>
                <a:schemeClr val="lt1"/>
              </a:solidFill>
            </a:endParaRPr>
          </a:p>
          <a:p>
            <a:pPr marL="0" lvl="0" indent="0" algn="ctr" rtl="0">
              <a:spcBef>
                <a:spcPts val="0"/>
              </a:spcBef>
              <a:spcAft>
                <a:spcPts val="0"/>
              </a:spcAft>
              <a:buNone/>
            </a:pPr>
            <a:endParaRPr sz="2500" b="1" dirty="0">
              <a:solidFill>
                <a:schemeClr val="lt1"/>
              </a:solidFill>
            </a:endParaRPr>
          </a:p>
          <a:p>
            <a:pPr marL="0" lvl="0" indent="0" algn="l" rtl="0">
              <a:spcBef>
                <a:spcPts val="0"/>
              </a:spcBef>
              <a:spcAft>
                <a:spcPts val="0"/>
              </a:spcAft>
              <a:buNone/>
            </a:pPr>
            <a:r>
              <a:rPr lang="en" sz="3000" b="1" dirty="0">
                <a:solidFill>
                  <a:schemeClr val="lt1"/>
                </a:solidFill>
              </a:rPr>
              <a:t>1. Leadership isn’t about gaining power. It’s about empowering others.</a:t>
            </a:r>
            <a:endParaRPr sz="3000" b="1" dirty="0">
              <a:solidFill>
                <a:schemeClr val="lt1"/>
              </a:solidFill>
            </a:endParaRPr>
          </a:p>
          <a:p>
            <a:pPr marL="0" lvl="0" indent="0" algn="l" rtl="0">
              <a:spcBef>
                <a:spcPts val="0"/>
              </a:spcBef>
              <a:spcAft>
                <a:spcPts val="0"/>
              </a:spcAft>
              <a:buNone/>
            </a:pPr>
            <a:endParaRPr sz="3000" b="1" dirty="0">
              <a:solidFill>
                <a:schemeClr val="lt1"/>
              </a:solidFill>
            </a:endParaRPr>
          </a:p>
          <a:p>
            <a:pPr marL="0" lvl="0" indent="0" algn="l" rtl="0">
              <a:spcBef>
                <a:spcPts val="0"/>
              </a:spcBef>
              <a:spcAft>
                <a:spcPts val="0"/>
              </a:spcAft>
              <a:buNone/>
            </a:pPr>
            <a:endParaRPr sz="2500" b="1" dirty="0">
              <a:solidFill>
                <a:schemeClr val="lt1"/>
              </a:solidFill>
            </a:endParaRPr>
          </a:p>
          <a:p>
            <a:pPr marL="0" lvl="0" indent="0" algn="l" rtl="0">
              <a:spcBef>
                <a:spcPts val="0"/>
              </a:spcBef>
              <a:spcAft>
                <a:spcPts val="0"/>
              </a:spcAft>
              <a:buNone/>
            </a:pPr>
            <a:endParaRPr sz="2500" b="1" dirty="0">
              <a:solidFill>
                <a:schemeClr val="l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00"/>
        <p:cNvGrpSpPr/>
        <p:nvPr/>
      </p:nvGrpSpPr>
      <p:grpSpPr>
        <a:xfrm>
          <a:off x="0" y="0"/>
          <a:ext cx="0" cy="0"/>
          <a:chOff x="0" y="0"/>
          <a:chExt cx="0" cy="0"/>
        </a:xfrm>
      </p:grpSpPr>
      <p:sp>
        <p:nvSpPr>
          <p:cNvPr id="101" name="Google Shape;101;p16"/>
          <p:cNvSpPr txBox="1"/>
          <p:nvPr/>
        </p:nvSpPr>
        <p:spPr>
          <a:xfrm>
            <a:off x="413725" y="479550"/>
            <a:ext cx="8331300" cy="43407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3500" b="1" dirty="0">
                <a:solidFill>
                  <a:schemeClr val="lt1"/>
                </a:solidFill>
              </a:rPr>
              <a:t>JON GORDON </a:t>
            </a:r>
            <a:r>
              <a:rPr lang="en-US" sz="1800" b="1" dirty="0">
                <a:solidFill>
                  <a:schemeClr val="lt1"/>
                </a:solidFill>
              </a:rPr>
              <a:t>(author of The Energy Bus)</a:t>
            </a:r>
            <a:br>
              <a:rPr lang="en-US" sz="1800" b="1" dirty="0">
                <a:solidFill>
                  <a:schemeClr val="lt1"/>
                </a:solidFill>
              </a:rPr>
            </a:br>
            <a:r>
              <a:rPr lang="en-US" sz="3500" b="1" dirty="0">
                <a:solidFill>
                  <a:schemeClr val="lt1"/>
                </a:solidFill>
              </a:rPr>
              <a:t>SHARES 3 TRUTHS ABOUT LEADERSHIP</a:t>
            </a:r>
          </a:p>
          <a:p>
            <a:pPr marL="0" lvl="0" indent="0" algn="ctr" rtl="0">
              <a:spcBef>
                <a:spcPts val="0"/>
              </a:spcBef>
              <a:spcAft>
                <a:spcPts val="0"/>
              </a:spcAft>
              <a:buNone/>
            </a:pPr>
            <a:endParaRPr sz="2500" b="1" dirty="0">
              <a:solidFill>
                <a:schemeClr val="lt1"/>
              </a:solidFill>
            </a:endParaRPr>
          </a:p>
          <a:p>
            <a:pPr marL="0" lvl="0" indent="0" algn="l" rtl="0">
              <a:spcBef>
                <a:spcPts val="0"/>
              </a:spcBef>
              <a:spcAft>
                <a:spcPts val="0"/>
              </a:spcAft>
              <a:buNone/>
            </a:pPr>
            <a:r>
              <a:rPr lang="en" sz="3000" b="1" dirty="0">
                <a:solidFill>
                  <a:schemeClr val="lt1"/>
                </a:solidFill>
              </a:rPr>
              <a:t>2. Great leaders succeed because they bring out the greatness in others.</a:t>
            </a:r>
            <a:endParaRPr sz="3000" b="1" dirty="0">
              <a:solidFill>
                <a:schemeClr val="lt1"/>
              </a:solidFill>
            </a:endParaRPr>
          </a:p>
          <a:p>
            <a:pPr marL="0" lvl="0" indent="0" algn="l" rtl="0">
              <a:spcBef>
                <a:spcPts val="0"/>
              </a:spcBef>
              <a:spcAft>
                <a:spcPts val="0"/>
              </a:spcAft>
              <a:buNone/>
            </a:pPr>
            <a:endParaRPr sz="3000" b="1" dirty="0">
              <a:solidFill>
                <a:schemeClr val="lt1"/>
              </a:solidFill>
            </a:endParaRPr>
          </a:p>
          <a:p>
            <a:pPr marL="0" lvl="0" indent="0" algn="l" rtl="0">
              <a:spcBef>
                <a:spcPts val="0"/>
              </a:spcBef>
              <a:spcAft>
                <a:spcPts val="0"/>
              </a:spcAft>
              <a:buNone/>
            </a:pPr>
            <a:endParaRPr sz="2500" b="1" dirty="0">
              <a:solidFill>
                <a:schemeClr val="lt1"/>
              </a:solidFill>
            </a:endParaRPr>
          </a:p>
          <a:p>
            <a:pPr marL="0" lvl="0" indent="0" algn="l" rtl="0">
              <a:spcBef>
                <a:spcPts val="0"/>
              </a:spcBef>
              <a:spcAft>
                <a:spcPts val="0"/>
              </a:spcAft>
              <a:buNone/>
            </a:pPr>
            <a:endParaRPr sz="2500" b="1" dirty="0">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05"/>
        <p:cNvGrpSpPr/>
        <p:nvPr/>
      </p:nvGrpSpPr>
      <p:grpSpPr>
        <a:xfrm>
          <a:off x="0" y="0"/>
          <a:ext cx="0" cy="0"/>
          <a:chOff x="0" y="0"/>
          <a:chExt cx="0" cy="0"/>
        </a:xfrm>
      </p:grpSpPr>
      <p:sp>
        <p:nvSpPr>
          <p:cNvPr id="106" name="Google Shape;106;p17"/>
          <p:cNvSpPr txBox="1"/>
          <p:nvPr/>
        </p:nvSpPr>
        <p:spPr>
          <a:xfrm>
            <a:off x="406350" y="479550"/>
            <a:ext cx="8331300" cy="3109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3500" b="1" dirty="0">
                <a:solidFill>
                  <a:schemeClr val="lt1"/>
                </a:solidFill>
              </a:rPr>
              <a:t>JON GORDON </a:t>
            </a:r>
            <a:r>
              <a:rPr lang="en-US" sz="1800" b="1" dirty="0">
                <a:solidFill>
                  <a:schemeClr val="lt1"/>
                </a:solidFill>
              </a:rPr>
              <a:t>(author of The Energy Bus)</a:t>
            </a:r>
            <a:br>
              <a:rPr lang="en-US" sz="1800" b="1" dirty="0">
                <a:solidFill>
                  <a:schemeClr val="lt1"/>
                </a:solidFill>
              </a:rPr>
            </a:br>
            <a:r>
              <a:rPr lang="en-US" sz="3500" b="1" dirty="0">
                <a:solidFill>
                  <a:schemeClr val="lt1"/>
                </a:solidFill>
              </a:rPr>
              <a:t>SHARES 3 TRUTHS ABOUT LEADERSHIP</a:t>
            </a:r>
          </a:p>
          <a:p>
            <a:pPr marL="0" lvl="0" indent="0" algn="l" rtl="0">
              <a:spcBef>
                <a:spcPts val="0"/>
              </a:spcBef>
              <a:spcAft>
                <a:spcPts val="0"/>
              </a:spcAft>
              <a:buNone/>
            </a:pPr>
            <a:endParaRPr sz="2500" b="1" dirty="0">
              <a:solidFill>
                <a:schemeClr val="lt1"/>
              </a:solidFill>
            </a:endParaRPr>
          </a:p>
          <a:p>
            <a:pPr marL="0" lvl="0" indent="0" algn="l" rtl="0">
              <a:spcBef>
                <a:spcPts val="0"/>
              </a:spcBef>
              <a:spcAft>
                <a:spcPts val="0"/>
              </a:spcAft>
              <a:buNone/>
            </a:pPr>
            <a:r>
              <a:rPr lang="en" sz="3000" b="1" dirty="0">
                <a:solidFill>
                  <a:schemeClr val="lt1"/>
                </a:solidFill>
              </a:rPr>
              <a:t>3. You don’t have to be great to serve, but</a:t>
            </a:r>
            <a:endParaRPr sz="3000" b="1" dirty="0">
              <a:solidFill>
                <a:schemeClr val="lt1"/>
              </a:solidFill>
            </a:endParaRPr>
          </a:p>
          <a:p>
            <a:pPr marL="0" lvl="0" indent="0" algn="l" rtl="0">
              <a:spcBef>
                <a:spcPts val="0"/>
              </a:spcBef>
              <a:spcAft>
                <a:spcPts val="0"/>
              </a:spcAft>
              <a:buNone/>
            </a:pPr>
            <a:r>
              <a:rPr lang="en" sz="3000" b="1" dirty="0">
                <a:solidFill>
                  <a:schemeClr val="lt1"/>
                </a:solidFill>
              </a:rPr>
              <a:t>you have to serve to be a great leader.</a:t>
            </a:r>
            <a:endParaRPr sz="3000" b="1" dirty="0">
              <a:solidFill>
                <a:schemeClr val="l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10"/>
        <p:cNvGrpSpPr/>
        <p:nvPr/>
      </p:nvGrpSpPr>
      <p:grpSpPr>
        <a:xfrm>
          <a:off x="0" y="0"/>
          <a:ext cx="0" cy="0"/>
          <a:chOff x="0" y="0"/>
          <a:chExt cx="0" cy="0"/>
        </a:xfrm>
      </p:grpSpPr>
      <p:sp>
        <p:nvSpPr>
          <p:cNvPr id="111" name="Google Shape;111;p18"/>
          <p:cNvSpPr txBox="1"/>
          <p:nvPr/>
        </p:nvSpPr>
        <p:spPr>
          <a:xfrm>
            <a:off x="413725" y="479550"/>
            <a:ext cx="8331300" cy="2492960"/>
          </a:xfrm>
          <a:prstGeom prst="rect">
            <a:avLst/>
          </a:prstGeom>
          <a:no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0"/>
              </a:spcAft>
              <a:buNone/>
            </a:pPr>
            <a:r>
              <a:rPr lang="en" sz="3600" b="1" dirty="0">
                <a:solidFill>
                  <a:schemeClr val="lt1"/>
                </a:solidFill>
              </a:rPr>
              <a:t>MISTAKES WE MAKE </a:t>
            </a:r>
            <a:endParaRPr sz="3600" b="1" dirty="0">
              <a:solidFill>
                <a:schemeClr val="lt1"/>
              </a:solidFill>
            </a:endParaRPr>
          </a:p>
          <a:p>
            <a:pPr marL="457200" lvl="0" indent="-419100" algn="l" rtl="0">
              <a:lnSpc>
                <a:spcPct val="150000"/>
              </a:lnSpc>
              <a:spcBef>
                <a:spcPts val="0"/>
              </a:spcBef>
              <a:spcAft>
                <a:spcPts val="0"/>
              </a:spcAft>
              <a:buClr>
                <a:schemeClr val="lt1"/>
              </a:buClr>
              <a:buSzPts val="3000"/>
              <a:buAutoNum type="arabicPeriod"/>
            </a:pPr>
            <a:r>
              <a:rPr lang="en" sz="3000" b="1" dirty="0">
                <a:solidFill>
                  <a:schemeClr val="lt1"/>
                </a:solidFill>
              </a:rPr>
              <a:t>We don’t train at all.</a:t>
            </a:r>
            <a:endParaRPr sz="3000" b="1" dirty="0">
              <a:solidFill>
                <a:schemeClr val="lt1"/>
              </a:solidFill>
            </a:endParaRPr>
          </a:p>
          <a:p>
            <a:pPr marL="457200" lvl="0" indent="-419100" algn="l" rtl="0">
              <a:lnSpc>
                <a:spcPct val="150000"/>
              </a:lnSpc>
              <a:spcBef>
                <a:spcPts val="0"/>
              </a:spcBef>
              <a:spcAft>
                <a:spcPts val="0"/>
              </a:spcAft>
              <a:buClr>
                <a:schemeClr val="lt1"/>
              </a:buClr>
              <a:buSzPts val="3000"/>
              <a:buAutoNum type="arabicPeriod"/>
            </a:pPr>
            <a:r>
              <a:rPr lang="en" sz="3000" b="1" dirty="0">
                <a:solidFill>
                  <a:schemeClr val="lt1"/>
                </a:solidFill>
              </a:rPr>
              <a:t>When we do train, we don’t train well.</a:t>
            </a:r>
            <a:endParaRPr sz="3000" b="1" dirty="0">
              <a:solidFill>
                <a:schemeClr val="l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15"/>
        <p:cNvGrpSpPr/>
        <p:nvPr/>
      </p:nvGrpSpPr>
      <p:grpSpPr>
        <a:xfrm>
          <a:off x="0" y="0"/>
          <a:ext cx="0" cy="0"/>
          <a:chOff x="0" y="0"/>
          <a:chExt cx="0" cy="0"/>
        </a:xfrm>
      </p:grpSpPr>
      <p:sp>
        <p:nvSpPr>
          <p:cNvPr id="116" name="Google Shape;116;p1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SzPts val="990"/>
              <a:buNone/>
            </a:pPr>
            <a:r>
              <a:rPr lang="en" sz="3600" b="1" dirty="0">
                <a:solidFill>
                  <a:schemeClr val="lt1"/>
                </a:solidFill>
                <a:latin typeface="Arial"/>
                <a:ea typeface="Arial"/>
                <a:cs typeface="Arial"/>
                <a:sym typeface="Arial"/>
              </a:rPr>
              <a:t>4 SQUARES OF DELEGATION</a:t>
            </a:r>
            <a:endParaRPr sz="3600" b="1" dirty="0">
              <a:solidFill>
                <a:schemeClr val="lt1"/>
              </a:solidFill>
              <a:latin typeface="Arial"/>
              <a:ea typeface="Arial"/>
              <a:cs typeface="Arial"/>
              <a:sym typeface="Arial"/>
            </a:endParaRPr>
          </a:p>
        </p:txBody>
      </p:sp>
      <p:graphicFrame>
        <p:nvGraphicFramePr>
          <p:cNvPr id="117" name="Google Shape;117;p19"/>
          <p:cNvGraphicFramePr/>
          <p:nvPr/>
        </p:nvGraphicFramePr>
        <p:xfrm>
          <a:off x="952500" y="1266250"/>
          <a:ext cx="7239000" cy="3529900"/>
        </p:xfrm>
        <a:graphic>
          <a:graphicData uri="http://schemas.openxmlformats.org/drawingml/2006/table">
            <a:tbl>
              <a:tblPr>
                <a:noFill/>
                <a:tableStyleId>{CA9E9823-A7F1-445C-AA29-DD9C244134A0}</a:tableStyleId>
              </a:tblPr>
              <a:tblGrid>
                <a:gridCol w="3619500">
                  <a:extLst>
                    <a:ext uri="{9D8B030D-6E8A-4147-A177-3AD203B41FA5}">
                      <a16:colId xmlns:a16="http://schemas.microsoft.com/office/drawing/2014/main" val="20000"/>
                    </a:ext>
                  </a:extLst>
                </a:gridCol>
                <a:gridCol w="3619500">
                  <a:extLst>
                    <a:ext uri="{9D8B030D-6E8A-4147-A177-3AD203B41FA5}">
                      <a16:colId xmlns:a16="http://schemas.microsoft.com/office/drawing/2014/main" val="20001"/>
                    </a:ext>
                  </a:extLst>
                </a:gridCol>
              </a:tblGrid>
              <a:tr h="1764950">
                <a:tc>
                  <a:txBody>
                    <a:bodyPr/>
                    <a:lstStyle/>
                    <a:p>
                      <a:pPr marL="0" lvl="0" indent="0" algn="l" rtl="0">
                        <a:spcBef>
                          <a:spcPts val="0"/>
                        </a:spcBef>
                        <a:spcAft>
                          <a:spcPts val="0"/>
                        </a:spcAft>
                        <a:buNone/>
                      </a:pPr>
                      <a:r>
                        <a:rPr lang="en" b="1">
                          <a:solidFill>
                            <a:schemeClr val="lt1"/>
                          </a:solidFill>
                        </a:rPr>
                        <a:t>1. </a:t>
                      </a:r>
                      <a:r>
                        <a:rPr lang="en" b="1" u="sng">
                          <a:solidFill>
                            <a:schemeClr val="lt1"/>
                          </a:solidFill>
                        </a:rPr>
                        <a:t>I DO, YOU WATCH</a:t>
                      </a:r>
                      <a:endParaRPr b="1" u="sng">
                        <a:solidFill>
                          <a:schemeClr val="lt1"/>
                        </a:solidFill>
                      </a:endParaRPr>
                    </a:p>
                    <a:p>
                      <a:pPr marL="0" lvl="0" indent="0" algn="l" rtl="0">
                        <a:spcBef>
                          <a:spcPts val="0"/>
                        </a:spcBef>
                        <a:spcAft>
                          <a:spcPts val="0"/>
                        </a:spcAft>
                        <a:buNone/>
                      </a:pPr>
                      <a:r>
                        <a:rPr lang="en" b="1">
                          <a:solidFill>
                            <a:schemeClr val="lt1"/>
                          </a:solidFill>
                        </a:rPr>
                        <a:t>No questions asked in this stage. You have to give vision! Identify what exactly they are suppose to watch you do. Disclaimer: Do not jump to stage 4 because you have a position that you need to fill.</a:t>
                      </a:r>
                      <a:endParaRPr b="1">
                        <a:solidFill>
                          <a:schemeClr val="lt1"/>
                        </a:solidFill>
                      </a:endParaRPr>
                    </a:p>
                  </a:txBody>
                  <a:tcPr marL="91425" marR="91425" marT="91425" marB="91425">
                    <a:solidFill>
                      <a:schemeClr val="dk1"/>
                    </a:solidFill>
                  </a:tcPr>
                </a:tc>
                <a:tc>
                  <a:txBody>
                    <a:bodyPr/>
                    <a:lstStyle/>
                    <a:p>
                      <a:pPr marL="0" lvl="0" indent="0" algn="l" rtl="0">
                        <a:spcBef>
                          <a:spcPts val="0"/>
                        </a:spcBef>
                        <a:spcAft>
                          <a:spcPts val="0"/>
                        </a:spcAft>
                        <a:buNone/>
                      </a:pPr>
                      <a:r>
                        <a:rPr lang="en" b="1">
                          <a:solidFill>
                            <a:schemeClr val="lt1"/>
                          </a:solidFill>
                        </a:rPr>
                        <a:t>2.</a:t>
                      </a:r>
                      <a:r>
                        <a:rPr lang="en" b="1" u="sng">
                          <a:solidFill>
                            <a:schemeClr val="lt1"/>
                          </a:solidFill>
                        </a:rPr>
                        <a:t> I DO, YOU ASK</a:t>
                      </a:r>
                      <a:endParaRPr b="1" u="sng">
                        <a:solidFill>
                          <a:schemeClr val="lt1"/>
                        </a:solidFill>
                      </a:endParaRPr>
                    </a:p>
                    <a:p>
                      <a:pPr marL="0" lvl="0" indent="0" algn="l" rtl="0">
                        <a:spcBef>
                          <a:spcPts val="0"/>
                        </a:spcBef>
                        <a:spcAft>
                          <a:spcPts val="0"/>
                        </a:spcAft>
                        <a:buNone/>
                      </a:pPr>
                      <a:r>
                        <a:rPr lang="en" b="1">
                          <a:solidFill>
                            <a:schemeClr val="lt1"/>
                          </a:solidFill>
                        </a:rPr>
                        <a:t>Be specific on exactly what you want them to do. If they are not asking questions then they are not growing. Disclaimer: If they are not asking questions then they are not ready to move on to stage 3.</a:t>
                      </a:r>
                      <a:endParaRPr b="1">
                        <a:solidFill>
                          <a:schemeClr val="lt1"/>
                        </a:solidFill>
                      </a:endParaRPr>
                    </a:p>
                  </a:txBody>
                  <a:tcPr marL="91425" marR="91425" marT="91425" marB="91425">
                    <a:solidFill>
                      <a:schemeClr val="dk1"/>
                    </a:solidFill>
                  </a:tcPr>
                </a:tc>
                <a:extLst>
                  <a:ext uri="{0D108BD9-81ED-4DB2-BD59-A6C34878D82A}">
                    <a16:rowId xmlns:a16="http://schemas.microsoft.com/office/drawing/2014/main" val="10000"/>
                  </a:ext>
                </a:extLst>
              </a:tr>
              <a:tr h="1764950">
                <a:tc>
                  <a:txBody>
                    <a:bodyPr/>
                    <a:lstStyle/>
                    <a:p>
                      <a:pPr marL="0" lvl="0" indent="0" algn="l" rtl="0">
                        <a:spcBef>
                          <a:spcPts val="0"/>
                        </a:spcBef>
                        <a:spcAft>
                          <a:spcPts val="0"/>
                        </a:spcAft>
                        <a:buNone/>
                      </a:pPr>
                      <a:r>
                        <a:rPr lang="en" b="1">
                          <a:solidFill>
                            <a:schemeClr val="lt1"/>
                          </a:solidFill>
                        </a:rPr>
                        <a:t>3. </a:t>
                      </a:r>
                      <a:r>
                        <a:rPr lang="en" b="1" u="sng">
                          <a:solidFill>
                            <a:schemeClr val="lt1"/>
                          </a:solidFill>
                        </a:rPr>
                        <a:t>YOU DO, I ASK</a:t>
                      </a:r>
                      <a:endParaRPr b="1" u="sng">
                        <a:solidFill>
                          <a:schemeClr val="lt1"/>
                        </a:solidFill>
                      </a:endParaRPr>
                    </a:p>
                    <a:p>
                      <a:pPr marL="0" lvl="0" indent="0" algn="l" rtl="0">
                        <a:spcBef>
                          <a:spcPts val="0"/>
                        </a:spcBef>
                        <a:spcAft>
                          <a:spcPts val="0"/>
                        </a:spcAft>
                        <a:buNone/>
                      </a:pPr>
                      <a:r>
                        <a:rPr lang="en" b="1">
                          <a:solidFill>
                            <a:schemeClr val="lt1"/>
                          </a:solidFill>
                        </a:rPr>
                        <a:t>The leader comes to you or you go to them and ask them all the questions you can think of. Be patient. Disclaimer: This stage could take a little while. If they are not making improvements then do not move to stage 4.</a:t>
                      </a:r>
                      <a:endParaRPr b="1">
                        <a:solidFill>
                          <a:schemeClr val="lt1"/>
                        </a:solidFill>
                      </a:endParaRPr>
                    </a:p>
                  </a:txBody>
                  <a:tcPr marL="91425" marR="91425" marT="91425" marB="91425">
                    <a:solidFill>
                      <a:schemeClr val="dk1"/>
                    </a:solidFill>
                  </a:tcPr>
                </a:tc>
                <a:tc>
                  <a:txBody>
                    <a:bodyPr/>
                    <a:lstStyle/>
                    <a:p>
                      <a:pPr marL="0" lvl="0" indent="0" algn="l" rtl="0">
                        <a:spcBef>
                          <a:spcPts val="0"/>
                        </a:spcBef>
                        <a:spcAft>
                          <a:spcPts val="0"/>
                        </a:spcAft>
                        <a:buNone/>
                      </a:pPr>
                      <a:r>
                        <a:rPr lang="en" b="1">
                          <a:solidFill>
                            <a:schemeClr val="lt1"/>
                          </a:solidFill>
                        </a:rPr>
                        <a:t>4. </a:t>
                      </a:r>
                      <a:r>
                        <a:rPr lang="en" b="1" u="sng">
                          <a:solidFill>
                            <a:schemeClr val="lt1"/>
                          </a:solidFill>
                        </a:rPr>
                        <a:t>YOU DO, I LEAVE</a:t>
                      </a:r>
                      <a:endParaRPr b="1" u="sng">
                        <a:solidFill>
                          <a:schemeClr val="lt1"/>
                        </a:solidFill>
                      </a:endParaRPr>
                    </a:p>
                    <a:p>
                      <a:pPr marL="0" lvl="0" indent="0" algn="l" rtl="0">
                        <a:spcBef>
                          <a:spcPts val="0"/>
                        </a:spcBef>
                        <a:spcAft>
                          <a:spcPts val="0"/>
                        </a:spcAft>
                        <a:buNone/>
                      </a:pPr>
                      <a:r>
                        <a:rPr lang="en" b="1">
                          <a:solidFill>
                            <a:schemeClr val="lt1"/>
                          </a:solidFill>
                        </a:rPr>
                        <a:t>From this point you supervise and watch them succeed. You should never stop training leaders and in turn your leaders walk through these stages and train other team members.</a:t>
                      </a:r>
                      <a:endParaRPr b="1">
                        <a:solidFill>
                          <a:schemeClr val="lt1"/>
                        </a:solidFill>
                      </a:endParaRPr>
                    </a:p>
                    <a:p>
                      <a:pPr marL="0" lvl="0" indent="0" algn="l" rtl="0">
                        <a:spcBef>
                          <a:spcPts val="0"/>
                        </a:spcBef>
                        <a:spcAft>
                          <a:spcPts val="0"/>
                        </a:spcAft>
                        <a:buNone/>
                      </a:pPr>
                      <a:endParaRPr b="1">
                        <a:solidFill>
                          <a:schemeClr val="lt1"/>
                        </a:solidFill>
                      </a:endParaRPr>
                    </a:p>
                  </a:txBody>
                  <a:tcPr marL="91425" marR="91425" marT="91425" marB="91425">
                    <a:solidFill>
                      <a:schemeClr val="dk1"/>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21"/>
        <p:cNvGrpSpPr/>
        <p:nvPr/>
      </p:nvGrpSpPr>
      <p:grpSpPr>
        <a:xfrm>
          <a:off x="0" y="0"/>
          <a:ext cx="0" cy="0"/>
          <a:chOff x="0" y="0"/>
          <a:chExt cx="0" cy="0"/>
        </a:xfrm>
      </p:grpSpPr>
      <p:sp>
        <p:nvSpPr>
          <p:cNvPr id="122" name="Google Shape;122;p20"/>
          <p:cNvSpPr txBox="1"/>
          <p:nvPr/>
        </p:nvSpPr>
        <p:spPr>
          <a:xfrm>
            <a:off x="413725" y="708150"/>
            <a:ext cx="8331300" cy="2724300"/>
          </a:xfrm>
          <a:prstGeom prst="rect">
            <a:avLst/>
          </a:prstGeom>
          <a:noFill/>
          <a:ln>
            <a:noFill/>
          </a:ln>
        </p:spPr>
        <p:txBody>
          <a:bodyPr spcFirstLastPara="1" wrap="square" lIns="91425" tIns="91425" rIns="91425" bIns="91425" anchor="t" anchorCtr="0">
            <a:spAutoFit/>
          </a:bodyPr>
          <a:lstStyle/>
          <a:p>
            <a:pPr marL="457200" lvl="0" indent="-419100" algn="l" rtl="0">
              <a:lnSpc>
                <a:spcPct val="150000"/>
              </a:lnSpc>
              <a:spcBef>
                <a:spcPts val="0"/>
              </a:spcBef>
              <a:spcAft>
                <a:spcPts val="0"/>
              </a:spcAft>
              <a:buClr>
                <a:schemeClr val="lt1"/>
              </a:buClr>
              <a:buSzPts val="3000"/>
              <a:buAutoNum type="arabicPeriod"/>
            </a:pPr>
            <a:r>
              <a:rPr lang="en" sz="3000" b="1">
                <a:solidFill>
                  <a:schemeClr val="lt1"/>
                </a:solidFill>
              </a:rPr>
              <a:t>WHO ARE YOU RAISING UP?</a:t>
            </a:r>
            <a:endParaRPr sz="3000" b="1">
              <a:solidFill>
                <a:schemeClr val="lt1"/>
              </a:solidFill>
            </a:endParaRPr>
          </a:p>
          <a:p>
            <a:pPr marL="457200" lvl="0" indent="-419100" algn="l" rtl="0">
              <a:lnSpc>
                <a:spcPct val="150000"/>
              </a:lnSpc>
              <a:spcBef>
                <a:spcPts val="0"/>
              </a:spcBef>
              <a:spcAft>
                <a:spcPts val="0"/>
              </a:spcAft>
              <a:buClr>
                <a:schemeClr val="lt1"/>
              </a:buClr>
              <a:buSzPts val="3000"/>
              <a:buAutoNum type="arabicPeriod"/>
            </a:pPr>
            <a:r>
              <a:rPr lang="en" sz="3000" b="1">
                <a:solidFill>
                  <a:schemeClr val="lt1"/>
                </a:solidFill>
              </a:rPr>
              <a:t>WHO ARE YOU POURING INTO?</a:t>
            </a:r>
            <a:endParaRPr sz="3000" b="1">
              <a:solidFill>
                <a:schemeClr val="lt1"/>
              </a:solidFill>
            </a:endParaRPr>
          </a:p>
          <a:p>
            <a:pPr marL="457200" lvl="0" indent="-419100" algn="l" rtl="0">
              <a:lnSpc>
                <a:spcPct val="150000"/>
              </a:lnSpc>
              <a:spcBef>
                <a:spcPts val="0"/>
              </a:spcBef>
              <a:spcAft>
                <a:spcPts val="0"/>
              </a:spcAft>
              <a:buClr>
                <a:schemeClr val="lt1"/>
              </a:buClr>
              <a:buSzPts val="3000"/>
              <a:buAutoNum type="arabicPeriod"/>
            </a:pPr>
            <a:r>
              <a:rPr lang="en" sz="3000" b="1">
                <a:solidFill>
                  <a:schemeClr val="lt1"/>
                </a:solidFill>
              </a:rPr>
              <a:t>WHO WILL YOU SEND OUT?</a:t>
            </a:r>
            <a:endParaRPr sz="3000" b="1">
              <a:solidFill>
                <a:schemeClr val="lt1"/>
              </a:solidFill>
            </a:endParaRPr>
          </a:p>
          <a:p>
            <a:pPr marL="457200" lvl="0" indent="-419100" algn="l" rtl="0">
              <a:lnSpc>
                <a:spcPct val="150000"/>
              </a:lnSpc>
              <a:spcBef>
                <a:spcPts val="0"/>
              </a:spcBef>
              <a:spcAft>
                <a:spcPts val="0"/>
              </a:spcAft>
              <a:buClr>
                <a:schemeClr val="lt1"/>
              </a:buClr>
              <a:buSzPts val="3000"/>
              <a:buAutoNum type="arabicPeriod"/>
            </a:pPr>
            <a:r>
              <a:rPr lang="en" sz="3000" b="1">
                <a:solidFill>
                  <a:schemeClr val="lt1"/>
                </a:solidFill>
              </a:rPr>
              <a:t>WHO WILL TAKE YOUR PLACE?</a:t>
            </a:r>
            <a:endParaRPr sz="3000" b="1">
              <a:solidFill>
                <a:schemeClr val="l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26"/>
        <p:cNvGrpSpPr/>
        <p:nvPr/>
      </p:nvGrpSpPr>
      <p:grpSpPr>
        <a:xfrm>
          <a:off x="0" y="0"/>
          <a:ext cx="0" cy="0"/>
          <a:chOff x="0" y="0"/>
          <a:chExt cx="0" cy="0"/>
        </a:xfrm>
      </p:grpSpPr>
      <p:sp>
        <p:nvSpPr>
          <p:cNvPr id="127" name="Google Shape;127;p21"/>
          <p:cNvSpPr txBox="1"/>
          <p:nvPr/>
        </p:nvSpPr>
        <p:spPr>
          <a:xfrm>
            <a:off x="406350" y="479550"/>
            <a:ext cx="8331300" cy="3185457"/>
          </a:xfrm>
          <a:prstGeom prst="rect">
            <a:avLst/>
          </a:prstGeom>
          <a:noFill/>
          <a:ln>
            <a:noFill/>
          </a:ln>
        </p:spPr>
        <p:txBody>
          <a:bodyPr spcFirstLastPara="1" wrap="square" lIns="91425" tIns="91425" rIns="91425" bIns="91425" anchor="t" anchorCtr="0">
            <a:spAutoFit/>
          </a:bodyPr>
          <a:lstStyle/>
          <a:p>
            <a:pPr lvl="0" algn="ctr" rtl="0">
              <a:lnSpc>
                <a:spcPct val="150000"/>
              </a:lnSpc>
              <a:spcBef>
                <a:spcPts val="0"/>
              </a:spcBef>
              <a:spcAft>
                <a:spcPts val="0"/>
              </a:spcAft>
              <a:buClr>
                <a:schemeClr val="lt1"/>
              </a:buClr>
              <a:buSzPts val="4000"/>
            </a:pPr>
            <a:r>
              <a:rPr lang="en" sz="3600" b="1" dirty="0">
                <a:solidFill>
                  <a:schemeClr val="lt1"/>
                </a:solidFill>
              </a:rPr>
              <a:t>1. DON’T DESPISE THE YOUTH </a:t>
            </a:r>
            <a:endParaRPr sz="3600" b="1" dirty="0">
              <a:solidFill>
                <a:schemeClr val="lt1"/>
              </a:solidFill>
            </a:endParaRPr>
          </a:p>
          <a:p>
            <a:pPr marL="457200" lvl="0" indent="0" algn="ctr" rtl="0">
              <a:lnSpc>
                <a:spcPct val="150000"/>
              </a:lnSpc>
              <a:spcBef>
                <a:spcPts val="0"/>
              </a:spcBef>
              <a:spcAft>
                <a:spcPts val="0"/>
              </a:spcAft>
              <a:buNone/>
            </a:pPr>
            <a:r>
              <a:rPr lang="en" sz="3000" b="1" dirty="0">
                <a:solidFill>
                  <a:schemeClr val="lt1"/>
                </a:solidFill>
              </a:rPr>
              <a:t>I Timothy 4:12</a:t>
            </a:r>
            <a:endParaRPr sz="3000" b="1" dirty="0">
              <a:solidFill>
                <a:schemeClr val="lt1"/>
              </a:solidFill>
            </a:endParaRPr>
          </a:p>
          <a:p>
            <a:pPr marL="0" lvl="0" indent="0" algn="l" rtl="0">
              <a:lnSpc>
                <a:spcPct val="150000"/>
              </a:lnSpc>
              <a:spcBef>
                <a:spcPts val="0"/>
              </a:spcBef>
              <a:spcAft>
                <a:spcPts val="0"/>
              </a:spcAft>
              <a:buNone/>
            </a:pPr>
            <a:r>
              <a:rPr lang="en" sz="3000" b="1" dirty="0">
                <a:solidFill>
                  <a:schemeClr val="lt1"/>
                </a:solidFill>
              </a:rPr>
              <a:t>Prefrontal Cortex does not fully mature until age 25!!! Are they perfectly matured? NO!!!</a:t>
            </a:r>
            <a:endParaRPr sz="3000" b="1" dirty="0">
              <a:solidFill>
                <a:schemeClr val="lt1"/>
              </a:solidFill>
            </a:endParaRPr>
          </a:p>
        </p:txBody>
      </p:sp>
    </p:spTree>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760</Words>
  <Application>Microsoft Office PowerPoint</Application>
  <PresentationFormat>On-screen Show (16:9)</PresentationFormat>
  <Paragraphs>72</Paragraphs>
  <Slides>21</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Roboto</vt:lpstr>
      <vt:lpstr>Arial</vt:lpstr>
      <vt:lpstr>Calibri</vt:lpstr>
      <vt:lpstr>Geometric</vt:lpstr>
      <vt:lpstr>How Do I Raise Up Next Gen Leaders In Worship?</vt:lpstr>
      <vt:lpstr>PowerPoint Presentation</vt:lpstr>
      <vt:lpstr>PowerPoint Presentation</vt:lpstr>
      <vt:lpstr>PowerPoint Presentation</vt:lpstr>
      <vt:lpstr>PowerPoint Presentation</vt:lpstr>
      <vt:lpstr>PowerPoint Presentation</vt:lpstr>
      <vt:lpstr>4 SQUARES OF DELEGATION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I Raise Up Next Gen Leaders In Worship?</dc:title>
  <cp:lastModifiedBy>Steve Ely</cp:lastModifiedBy>
  <cp:revision>3</cp:revision>
  <dcterms:modified xsi:type="dcterms:W3CDTF">2024-03-22T01:26:05Z</dcterms:modified>
</cp:coreProperties>
</file>