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7" r:id="rId17"/>
    <p:sldId id="274" r:id="rId18"/>
    <p:sldId id="275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09D2-2801-7639-1526-A8736A880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5302F-3FBA-D58C-AE33-9ABD1D37E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8DDF-7EA6-C88A-3585-4C5BC2DC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C54BA-D2C7-098E-998F-DBC6B84E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CDE7-35D7-54A8-081E-F609E1B6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FDA2-BBEE-6704-399C-FDBEAE73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362B9-6A58-3F7B-B693-2ADF91BF7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498BD-E8F9-8A6F-3AE1-1CFE279D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D84D-4EDA-ADDA-3055-54C63993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33B64-9B5B-6BED-542E-EB99BEE6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1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E0A04-6863-4DD9-E41C-0368DABC2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47FF6-5640-C47B-B22B-3F0E7D155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473C9-C7B8-DED9-F14E-3D0646AF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81A61-DD81-340D-D055-F7B53D09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72283-5A4C-EFFB-F085-C8C1D7E8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9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38E6-8E72-60E7-D7BC-3D8A2513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967C7-F951-29D7-83E7-E233099B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6003B-B5D5-72FA-E548-312B5E75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E5BFF-C6CF-2269-5D1B-D220B0CC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873A-5FB0-DFD8-C02A-FA5F6494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0CFD-B72A-6C40-5A97-17256C5A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4C224-3450-F38C-9F0E-34A3145C6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8282-434C-18CB-235E-908DE263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7A82-D720-F2ED-3F48-9009A8DA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C0B00-BC3A-9E89-107C-6F737EA1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0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ABB-527F-F018-A576-BEB3CC18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29864-628B-A95B-2052-7E8AD390A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A3454-273C-BE04-E9E3-4E8D1E6F9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C3433-64E6-B973-926B-06808E41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C0C9D-26C2-FA7B-AEE2-3D3FEC41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35ABD-DE94-CCAB-AC75-4609095C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6261-C938-0440-84F7-514A5193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164EA-5F1B-0D16-F2C9-45A670CD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D142E-DB90-A1BB-7C23-F48074B5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3F8EE-8E0B-2A5C-B93D-819938597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24205-EEC4-F276-217B-3276F851A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284A9-6BE0-DE94-D193-65ACDFC8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D2B13-743C-6E7A-756B-DC8FCE27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62E1C-4E0D-8E0C-8EC3-9EA4C2CB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EE91-6790-74AB-D580-9700F858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FB2F1-626C-B7F6-D05F-313E7BA9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17627-3B2B-734A-AD40-B9405231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D2D24-50B3-6625-4B27-DE0A6B61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9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C1C5A-8ABA-8E54-0572-2F3403B9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833CC-ABE8-90D4-3380-875A4C85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C9C3F-1B71-1929-07A5-1117D59B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377C-7256-22FB-4292-5C6A9D6A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1F9D1-78CD-4D18-DC54-416A7CF31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7B64C-8A24-63CE-0AB3-113E52845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B32B9-0CE0-ECC0-5630-7E54640D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A4B61-8417-B509-F1D1-815E25D2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84C91-0019-F3E5-D99F-1E12E868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0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FC2-C61C-2053-6E63-8B162512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F81D-5755-9085-91A1-897268CC3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F8FF-E99A-8221-8265-6DDBDDB1A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D164-7621-C317-B9E3-028E9272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3D3D6-4062-1997-7865-50EFB2B3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0EF15-BE9E-BCCE-0B3A-D06544DA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3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E2873-65E7-3B4E-47DF-1B8356C0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54D53-52A4-C780-5508-C5C47FC37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3A34-F3CD-B0D1-766D-8E82EF485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8C911-85DF-4953-A947-A77DA69EE55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20573-9C3A-F664-7B72-162E94D18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605B-5AEB-4BA4-3AAF-B999B3E07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EBAF6-AB01-439D-B0D5-8FC3DB27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island with trees on it&#10;&#10;Description automatically generated">
            <a:extLst>
              <a:ext uri="{FF2B5EF4-FFF2-40B4-BE49-F238E27FC236}">
                <a16:creationId xmlns:a16="http://schemas.microsoft.com/office/drawing/2014/main" id="{18882B2D-1E7A-D6E1-74D6-137335E29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4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1609836" y="1833049"/>
            <a:ext cx="8972328" cy="42473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Then the Lord God said,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“It is not good for the man to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be alone.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I will make a helper who is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just right for him.”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046A0-6578-1168-1AE7-7A580184F178}"/>
              </a:ext>
            </a:extLst>
          </p:cNvPr>
          <p:cNvSpPr txBox="1"/>
          <p:nvPr/>
        </p:nvSpPr>
        <p:spPr>
          <a:xfrm>
            <a:off x="3155937" y="496012"/>
            <a:ext cx="5880136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GENSIS 2:18 (NLT)</a:t>
            </a:r>
          </a:p>
        </p:txBody>
      </p:sp>
    </p:spTree>
    <p:extLst>
      <p:ext uri="{BB962C8B-B14F-4D97-AF65-F5344CB8AC3E}">
        <p14:creationId xmlns:p14="http://schemas.microsoft.com/office/powerpoint/2010/main" val="234035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2216573" y="2551837"/>
            <a:ext cx="7758855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Connected doesn’t mean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__________.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4337425" y="3279185"/>
            <a:ext cx="320312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contacted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2216573" y="2551837"/>
            <a:ext cx="7758855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Connected doesn’t mean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______ for.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4415630" y="3279185"/>
            <a:ext cx="193835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cared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2216573" y="2551837"/>
            <a:ext cx="7758855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Connected doesn’t mean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__________.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4328573" y="3279185"/>
            <a:ext cx="3183885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corrected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636818" y="2551837"/>
            <a:ext cx="10918374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Cannot be _____________.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It must be individually ____________.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5725559" y="2467997"/>
            <a:ext cx="3844322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institutional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1B0B8-2ECD-1AE8-3036-74C435BFCC3A}"/>
              </a:ext>
            </a:extLst>
          </p:cNvPr>
          <p:cNvSpPr txBox="1"/>
          <p:nvPr/>
        </p:nvSpPr>
        <p:spPr>
          <a:xfrm>
            <a:off x="7746725" y="3282250"/>
            <a:ext cx="345960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intentional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1148978" y="2136339"/>
            <a:ext cx="9894055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Healthy, growing churches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are the ______ ______ of healthy,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growing pastors and leaders.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3633790" y="2880113"/>
            <a:ext cx="1968809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direct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1B0B8-2ECD-1AE8-3036-74C435BFCC3A}"/>
              </a:ext>
            </a:extLst>
          </p:cNvPr>
          <p:cNvSpPr txBox="1"/>
          <p:nvPr/>
        </p:nvSpPr>
        <p:spPr>
          <a:xfrm>
            <a:off x="5556220" y="2880113"/>
            <a:ext cx="2021708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result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503763" y="2136339"/>
            <a:ext cx="11184473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“Beware of serving the bread of life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with emaciated hands.“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latin typeface="Bahnschrift" panose="020B0502040204020203" pitchFamily="34" charset="0"/>
              </a:rPr>
              <a:t>J. Ellsworth </a:t>
            </a:r>
            <a:r>
              <a:rPr lang="en-US" sz="5400" i="1" dirty="0" err="1">
                <a:solidFill>
                  <a:schemeClr val="bg1"/>
                </a:solidFill>
                <a:latin typeface="Bahnschrift" panose="020B0502040204020203" pitchFamily="34" charset="0"/>
              </a:rPr>
              <a:t>Kalas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267320" y="889844"/>
            <a:ext cx="11657358" cy="50783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“Much Christian Leadership is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exercised by people who do not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know how to develop healthy,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intimate relationships and have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opted for power and control instead.“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latin typeface="Bahnschrift" panose="020B0502040204020203" pitchFamily="34" charset="0"/>
              </a:rPr>
              <a:t>Henry Nouwen</a:t>
            </a:r>
          </a:p>
        </p:txBody>
      </p:sp>
    </p:spTree>
    <p:extLst>
      <p:ext uri="{BB962C8B-B14F-4D97-AF65-F5344CB8AC3E}">
        <p14:creationId xmlns:p14="http://schemas.microsoft.com/office/powerpoint/2010/main" val="341081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09FE-6509-3CB3-1DDC-98D1C0BB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and white banner with white text&#10;&#10;Description automatically generated">
            <a:extLst>
              <a:ext uri="{FF2B5EF4-FFF2-40B4-BE49-F238E27FC236}">
                <a16:creationId xmlns:a16="http://schemas.microsoft.com/office/drawing/2014/main" id="{7D0BBAC5-5CDC-520B-80BB-00862250D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216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island with trees on it&#10;&#10;Description automatically generated">
            <a:extLst>
              <a:ext uri="{FF2B5EF4-FFF2-40B4-BE49-F238E27FC236}">
                <a16:creationId xmlns:a16="http://schemas.microsoft.com/office/drawing/2014/main" id="{18882B2D-1E7A-D6E1-74D6-137335E29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789098" y="2136339"/>
            <a:ext cx="10613804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 “Being alone is scary,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but not as scary as feeling alone.”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latin typeface="Bahnschrift" panose="020B0502040204020203" pitchFamily="34" charset="0"/>
              </a:rPr>
              <a:t>Amelia Earhart</a:t>
            </a:r>
          </a:p>
        </p:txBody>
      </p:sp>
    </p:spTree>
    <p:extLst>
      <p:ext uri="{BB962C8B-B14F-4D97-AF65-F5344CB8AC3E}">
        <p14:creationId xmlns:p14="http://schemas.microsoft.com/office/powerpoint/2010/main" val="166220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617577" y="1833049"/>
            <a:ext cx="10956846" cy="42473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___% frequently feel lonely.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___% frequently feel isolated.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Up from 14% just a few years prior.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1902684" y="1748363"/>
            <a:ext cx="923651" cy="16357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20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97307-9DA4-C47F-0C43-DD8FBE308FE9}"/>
              </a:ext>
            </a:extLst>
          </p:cNvPr>
          <p:cNvSpPr txBox="1"/>
          <p:nvPr/>
        </p:nvSpPr>
        <p:spPr>
          <a:xfrm>
            <a:off x="1729154" y="2566230"/>
            <a:ext cx="91884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25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046A0-6578-1168-1AE7-7A580184F178}"/>
              </a:ext>
            </a:extLst>
          </p:cNvPr>
          <p:cNvSpPr txBox="1"/>
          <p:nvPr/>
        </p:nvSpPr>
        <p:spPr>
          <a:xfrm>
            <a:off x="3656870" y="496012"/>
            <a:ext cx="487826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PASTOR STATS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1508846" y="1833049"/>
            <a:ext cx="9174306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Nearly __ out of 10 pastors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experience ____________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during their time in ministry. 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4283255" y="1748363"/>
            <a:ext cx="540533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6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97307-9DA4-C47F-0C43-DD8FBE308FE9}"/>
              </a:ext>
            </a:extLst>
          </p:cNvPr>
          <p:cNvSpPr txBox="1"/>
          <p:nvPr/>
        </p:nvSpPr>
        <p:spPr>
          <a:xfrm>
            <a:off x="6101181" y="2566230"/>
            <a:ext cx="3627917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depression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046A0-6578-1168-1AE7-7A580184F178}"/>
              </a:ext>
            </a:extLst>
          </p:cNvPr>
          <p:cNvSpPr txBox="1"/>
          <p:nvPr/>
        </p:nvSpPr>
        <p:spPr>
          <a:xfrm>
            <a:off x="3656870" y="496012"/>
            <a:ext cx="487826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PASTOR STATS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68547" y="1833049"/>
            <a:ext cx="12054903" cy="4616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___% of pastors were giving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serious thought to ________.</a:t>
            </a:r>
            <a:endParaRPr lang="en-US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endParaRPr lang="en-US" sz="2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___% of pastors said they were more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__________ in their calling than they</a:t>
            </a:r>
          </a:p>
          <a:p>
            <a:pPr algn="ctr"/>
            <a:r>
              <a:rPr lang="en-US" sz="5400">
                <a:solidFill>
                  <a:schemeClr val="bg1"/>
                </a:solidFill>
                <a:latin typeface="Bahnschrift" panose="020B0502040204020203" pitchFamily="34" charset="0"/>
              </a:rPr>
              <a:t>were </a:t>
            </a:r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when they first entered ministry.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1952448" y="1748363"/>
            <a:ext cx="898003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29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97307-9DA4-C47F-0C43-DD8FBE308FE9}"/>
              </a:ext>
            </a:extLst>
          </p:cNvPr>
          <p:cNvSpPr txBox="1"/>
          <p:nvPr/>
        </p:nvSpPr>
        <p:spPr>
          <a:xfrm>
            <a:off x="7625214" y="2566230"/>
            <a:ext cx="2501006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quitting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046A0-6578-1168-1AE7-7A580184F178}"/>
              </a:ext>
            </a:extLst>
          </p:cNvPr>
          <p:cNvSpPr txBox="1"/>
          <p:nvPr/>
        </p:nvSpPr>
        <p:spPr>
          <a:xfrm>
            <a:off x="3656870" y="496012"/>
            <a:ext cx="487826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PASTOR STATS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F7669-FDCD-4A17-DD7C-FA8230014BF7}"/>
              </a:ext>
            </a:extLst>
          </p:cNvPr>
          <p:cNvSpPr txBox="1"/>
          <p:nvPr/>
        </p:nvSpPr>
        <p:spPr>
          <a:xfrm>
            <a:off x="526919" y="3753596"/>
            <a:ext cx="926857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35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C5168-1F2B-25F8-BBB7-88072BD1FD28}"/>
              </a:ext>
            </a:extLst>
          </p:cNvPr>
          <p:cNvSpPr txBox="1"/>
          <p:nvPr/>
        </p:nvSpPr>
        <p:spPr>
          <a:xfrm>
            <a:off x="779795" y="4593801"/>
            <a:ext cx="304282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confident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1568156" y="1833049"/>
            <a:ext cx="9055685" cy="42473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In 2020, only ___% expressed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that they are very _________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with their ministry at their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current church.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Down from 53% in 2016.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5706459" y="1748363"/>
            <a:ext cx="926857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47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97307-9DA4-C47F-0C43-DD8FBE308FE9}"/>
              </a:ext>
            </a:extLst>
          </p:cNvPr>
          <p:cNvSpPr txBox="1"/>
          <p:nvPr/>
        </p:nvSpPr>
        <p:spPr>
          <a:xfrm>
            <a:off x="7471328" y="2566230"/>
            <a:ext cx="2808782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satisfied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046A0-6578-1168-1AE7-7A580184F178}"/>
              </a:ext>
            </a:extLst>
          </p:cNvPr>
          <p:cNvSpPr txBox="1"/>
          <p:nvPr/>
        </p:nvSpPr>
        <p:spPr>
          <a:xfrm>
            <a:off x="3656870" y="496012"/>
            <a:ext cx="487826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PASTOR STATS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785091" y="1833049"/>
            <a:ext cx="10621819" cy="4616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Only ____ of pastors receive some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form of direct spiritual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support at least once a month.</a:t>
            </a:r>
            <a:endParaRPr lang="en-US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Only ___% meet with a counselor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once a month.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2395876" y="1748363"/>
            <a:ext cx="1359668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half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97307-9DA4-C47F-0C43-DD8FBE308FE9}"/>
              </a:ext>
            </a:extLst>
          </p:cNvPr>
          <p:cNvSpPr txBox="1"/>
          <p:nvPr/>
        </p:nvSpPr>
        <p:spPr>
          <a:xfrm>
            <a:off x="2744218" y="4587866"/>
            <a:ext cx="772969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12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046A0-6578-1168-1AE7-7A580184F178}"/>
              </a:ext>
            </a:extLst>
          </p:cNvPr>
          <p:cNvSpPr txBox="1"/>
          <p:nvPr/>
        </p:nvSpPr>
        <p:spPr>
          <a:xfrm>
            <a:off x="3656870" y="496012"/>
            <a:ext cx="487826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PASTOR STATS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1377402" y="1833049"/>
            <a:ext cx="9437199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___% often feel emotionally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exhausted.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___% sometimes feel this way.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1966119" y="1748363"/>
            <a:ext cx="90762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32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97307-9DA4-C47F-0C43-DD8FBE308FE9}"/>
              </a:ext>
            </a:extLst>
          </p:cNvPr>
          <p:cNvSpPr txBox="1"/>
          <p:nvPr/>
        </p:nvSpPr>
        <p:spPr>
          <a:xfrm>
            <a:off x="1502690" y="3401292"/>
            <a:ext cx="926857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47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046A0-6578-1168-1AE7-7A580184F178}"/>
              </a:ext>
            </a:extLst>
          </p:cNvPr>
          <p:cNvSpPr txBox="1"/>
          <p:nvPr/>
        </p:nvSpPr>
        <p:spPr>
          <a:xfrm>
            <a:off x="3656870" y="496012"/>
            <a:ext cx="487826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PASTOR STATS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4057-AFFB-7FC5-850C-C39B9D9F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mall island with trees and a boat on the water&#10;&#10;Description automatically generated">
            <a:extLst>
              <a:ext uri="{FF2B5EF4-FFF2-40B4-BE49-F238E27FC236}">
                <a16:creationId xmlns:a16="http://schemas.microsoft.com/office/drawing/2014/main" id="{5EE85A5E-7E28-5C28-7663-F7BE19A8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D81A-FF1E-537C-392D-B58B0341F006}"/>
              </a:ext>
            </a:extLst>
          </p:cNvPr>
          <p:cNvSpPr txBox="1"/>
          <p:nvPr/>
        </p:nvSpPr>
        <p:spPr>
          <a:xfrm>
            <a:off x="862036" y="1833049"/>
            <a:ext cx="10467929" cy="42473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Most people will lose 5 to 7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significant relationships over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the course of their ________,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but pastors lose 5 to 7 significant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relationships per _____.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4CB24-4609-FFCF-02A0-B7B362E46BBE}"/>
              </a:ext>
            </a:extLst>
          </p:cNvPr>
          <p:cNvSpPr txBox="1"/>
          <p:nvPr/>
        </p:nvSpPr>
        <p:spPr>
          <a:xfrm>
            <a:off x="7730069" y="3384210"/>
            <a:ext cx="251383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lifetime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97307-9DA4-C47F-0C43-DD8FBE308FE9}"/>
              </a:ext>
            </a:extLst>
          </p:cNvPr>
          <p:cNvSpPr txBox="1"/>
          <p:nvPr/>
        </p:nvSpPr>
        <p:spPr>
          <a:xfrm>
            <a:off x="7958757" y="5022196"/>
            <a:ext cx="155523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Bahnschrift" panose="020B0502040204020203" pitchFamily="34" charset="0"/>
              </a:rPr>
              <a:t>year</a:t>
            </a:r>
            <a:endParaRPr lang="en-US" sz="5400" i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046A0-6578-1168-1AE7-7A580184F178}"/>
              </a:ext>
            </a:extLst>
          </p:cNvPr>
          <p:cNvSpPr txBox="1"/>
          <p:nvPr/>
        </p:nvSpPr>
        <p:spPr>
          <a:xfrm>
            <a:off x="3656870" y="496012"/>
            <a:ext cx="487826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ahnschrift" panose="020B0502040204020203" pitchFamily="34" charset="0"/>
              </a:rPr>
              <a:t>PASTOR STATS</a:t>
            </a:r>
            <a:endParaRPr lang="en-US" sz="5400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326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Bahnschrift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Ely</dc:creator>
  <cp:lastModifiedBy>Steve Ely</cp:lastModifiedBy>
  <cp:revision>7</cp:revision>
  <dcterms:created xsi:type="dcterms:W3CDTF">2024-03-12T15:16:30Z</dcterms:created>
  <dcterms:modified xsi:type="dcterms:W3CDTF">2024-03-19T20:52:58Z</dcterms:modified>
</cp:coreProperties>
</file>